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5"/>
  </p:notesMasterIdLst>
  <p:handoutMasterIdLst>
    <p:handoutMasterId r:id="rId16"/>
  </p:handoutMasterIdLst>
  <p:sldIdLst>
    <p:sldId id="314" r:id="rId2"/>
    <p:sldId id="353" r:id="rId3"/>
    <p:sldId id="348" r:id="rId4"/>
    <p:sldId id="335" r:id="rId5"/>
    <p:sldId id="303" r:id="rId6"/>
    <p:sldId id="325" r:id="rId7"/>
    <p:sldId id="349" r:id="rId8"/>
    <p:sldId id="350" r:id="rId9"/>
    <p:sldId id="351" r:id="rId10"/>
    <p:sldId id="352" r:id="rId11"/>
    <p:sldId id="327" r:id="rId12"/>
    <p:sldId id="305" r:id="rId13"/>
    <p:sldId id="342" r:id="rId14"/>
  </p:sldIdLst>
  <p:sldSz cx="9144000" cy="6858000" type="screen4x3"/>
  <p:notesSz cx="7010400" cy="9296400"/>
  <p:embeddedFontLst>
    <p:embeddedFont>
      <p:font typeface="Calibri" panose="020F0502020204030204" pitchFamily="34" charset="0"/>
      <p:regular r:id="rId17"/>
      <p:bold r:id="rId18"/>
      <p:italic r:id="rId19"/>
      <p:boldItalic r:id="rId20"/>
    </p:embeddedFont>
    <p:embeddedFont>
      <p:font typeface="Comic Sans MS" panose="030F0702030302020204" pitchFamily="66" charset="0"/>
      <p:regular r:id="rId21"/>
      <p:bold r:id="rId22"/>
      <p:italic r:id="rId23"/>
      <p:boldItalic r:id="rId24"/>
    </p:embeddedFont>
    <p:embeddedFont>
      <p:font typeface="Grammarsaurus" pitchFamily="2" charset="0"/>
      <p:regular r:id="rId25"/>
    </p:embeddedFont>
    <p:embeddedFont>
      <p:font typeface="Kinetic Letters" panose="020B0604020202020204" charset="0"/>
      <p:regular r:id="rId26"/>
    </p:embeddedFont>
    <p:embeddedFont>
      <p:font typeface="Twinkl" panose="02000000000000000000" pitchFamily="2" charset="0"/>
      <p:regular r:id="rId27"/>
      <p:bold r:id="rId28"/>
    </p:embeddedFont>
  </p:embeddedFontLst>
  <p:defaultTextStyle>
    <a:defPPr>
      <a:defRPr lang="en-US"/>
    </a:defPPr>
    <a:lvl1pPr algn="l" rtl="0" eaLnBrk="0" fontAlgn="base" hangingPunct="0">
      <a:spcBef>
        <a:spcPct val="0"/>
      </a:spcBef>
      <a:spcAft>
        <a:spcPct val="0"/>
      </a:spcAft>
      <a:defRPr kern="1200">
        <a:solidFill>
          <a:schemeClr val="tx1"/>
        </a:solidFill>
        <a:latin typeface="Twinkl" pitchFamily="2" charset="0"/>
        <a:ea typeface="+mn-ea"/>
        <a:cs typeface="+mn-cs"/>
      </a:defRPr>
    </a:lvl1pPr>
    <a:lvl2pPr marL="457200" algn="l" rtl="0" eaLnBrk="0" fontAlgn="base" hangingPunct="0">
      <a:spcBef>
        <a:spcPct val="0"/>
      </a:spcBef>
      <a:spcAft>
        <a:spcPct val="0"/>
      </a:spcAft>
      <a:defRPr kern="1200">
        <a:solidFill>
          <a:schemeClr val="tx1"/>
        </a:solidFill>
        <a:latin typeface="Twinkl" pitchFamily="2" charset="0"/>
        <a:ea typeface="+mn-ea"/>
        <a:cs typeface="+mn-cs"/>
      </a:defRPr>
    </a:lvl2pPr>
    <a:lvl3pPr marL="914400" algn="l" rtl="0" eaLnBrk="0" fontAlgn="base" hangingPunct="0">
      <a:spcBef>
        <a:spcPct val="0"/>
      </a:spcBef>
      <a:spcAft>
        <a:spcPct val="0"/>
      </a:spcAft>
      <a:defRPr kern="1200">
        <a:solidFill>
          <a:schemeClr val="tx1"/>
        </a:solidFill>
        <a:latin typeface="Twinkl" pitchFamily="2" charset="0"/>
        <a:ea typeface="+mn-ea"/>
        <a:cs typeface="+mn-cs"/>
      </a:defRPr>
    </a:lvl3pPr>
    <a:lvl4pPr marL="1371600" algn="l" rtl="0" eaLnBrk="0" fontAlgn="base" hangingPunct="0">
      <a:spcBef>
        <a:spcPct val="0"/>
      </a:spcBef>
      <a:spcAft>
        <a:spcPct val="0"/>
      </a:spcAft>
      <a:defRPr kern="1200">
        <a:solidFill>
          <a:schemeClr val="tx1"/>
        </a:solidFill>
        <a:latin typeface="Twinkl" pitchFamily="2" charset="0"/>
        <a:ea typeface="+mn-ea"/>
        <a:cs typeface="+mn-cs"/>
      </a:defRPr>
    </a:lvl4pPr>
    <a:lvl5pPr marL="1828800" algn="l" rtl="0" eaLnBrk="0" fontAlgn="base" hangingPunct="0">
      <a:spcBef>
        <a:spcPct val="0"/>
      </a:spcBef>
      <a:spcAft>
        <a:spcPct val="0"/>
      </a:spcAft>
      <a:defRPr kern="1200">
        <a:solidFill>
          <a:schemeClr val="tx1"/>
        </a:solidFill>
        <a:latin typeface="Twinkl" pitchFamily="2" charset="0"/>
        <a:ea typeface="+mn-ea"/>
        <a:cs typeface="+mn-cs"/>
      </a:defRPr>
    </a:lvl5pPr>
    <a:lvl6pPr marL="2286000" algn="l" defTabSz="914400" rtl="0" eaLnBrk="1" latinLnBrk="0" hangingPunct="1">
      <a:defRPr kern="1200">
        <a:solidFill>
          <a:schemeClr val="tx1"/>
        </a:solidFill>
        <a:latin typeface="Twinkl" pitchFamily="2" charset="0"/>
        <a:ea typeface="+mn-ea"/>
        <a:cs typeface="+mn-cs"/>
      </a:defRPr>
    </a:lvl6pPr>
    <a:lvl7pPr marL="2743200" algn="l" defTabSz="914400" rtl="0" eaLnBrk="1" latinLnBrk="0" hangingPunct="1">
      <a:defRPr kern="1200">
        <a:solidFill>
          <a:schemeClr val="tx1"/>
        </a:solidFill>
        <a:latin typeface="Twinkl" pitchFamily="2" charset="0"/>
        <a:ea typeface="+mn-ea"/>
        <a:cs typeface="+mn-cs"/>
      </a:defRPr>
    </a:lvl7pPr>
    <a:lvl8pPr marL="3200400" algn="l" defTabSz="914400" rtl="0" eaLnBrk="1" latinLnBrk="0" hangingPunct="1">
      <a:defRPr kern="1200">
        <a:solidFill>
          <a:schemeClr val="tx1"/>
        </a:solidFill>
        <a:latin typeface="Twinkl" pitchFamily="2" charset="0"/>
        <a:ea typeface="+mn-ea"/>
        <a:cs typeface="+mn-cs"/>
      </a:defRPr>
    </a:lvl8pPr>
    <a:lvl9pPr marL="3657600" algn="l" defTabSz="914400" rtl="0" eaLnBrk="1" latinLnBrk="0" hangingPunct="1">
      <a:defRPr kern="1200">
        <a:solidFill>
          <a:schemeClr val="tx1"/>
        </a:solidFill>
        <a:latin typeface="Twinkl" pitchFamily="2" charset="0"/>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E6"/>
    <a:srgbClr val="4DB1E3"/>
    <a:srgbClr val="DE1E5A"/>
    <a:srgbClr val="94C2DB"/>
    <a:srgbClr val="18A0DB"/>
    <a:srgbClr val="BC0105"/>
    <a:srgbClr val="80C1EB"/>
    <a:srgbClr val="ACDD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660"/>
  </p:normalViewPr>
  <p:slideViewPr>
    <p:cSldViewPr snapToGrid="0">
      <p:cViewPr>
        <p:scale>
          <a:sx n="103" d="100"/>
          <a:sy n="103" d="100"/>
        </p:scale>
        <p:origin x="878" y="-715"/>
      </p:cViewPr>
      <p:guideLst>
        <p:guide orient="horz" pos="2183"/>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970338" y="0"/>
            <a:ext cx="3038475" cy="466725"/>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4723C6EC-7865-4388-934F-6BED550CF44D}" type="datetimeFigureOut">
              <a:rPr lang="en-GB"/>
              <a:pPr>
                <a:defRPr/>
              </a:pPr>
              <a:t>08/09/2026</a:t>
            </a:fld>
            <a:endParaRPr lang="en-GB"/>
          </a:p>
        </p:txBody>
      </p:sp>
      <p:sp>
        <p:nvSpPr>
          <p:cNvPr id="4" name="Footer Placeholder 3"/>
          <p:cNvSpPr>
            <a:spLocks noGrp="1"/>
          </p:cNvSpPr>
          <p:nvPr>
            <p:ph type="ftr" sz="quarter" idx="2"/>
          </p:nvPr>
        </p:nvSpPr>
        <p:spPr>
          <a:xfrm>
            <a:off x="0" y="8829675"/>
            <a:ext cx="3038475" cy="466725"/>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2B3749E8-FF24-4FE8-B49E-0F17F2CD83D4}" type="slidenum">
              <a:rPr lang="en-GB"/>
              <a:pPr>
                <a:defRPr/>
              </a:pPr>
              <a:t>‹#›</a:t>
            </a:fld>
            <a:endParaRPr lang="en-GB"/>
          </a:p>
        </p:txBody>
      </p:sp>
    </p:spTree>
    <p:extLst>
      <p:ext uri="{BB962C8B-B14F-4D97-AF65-F5344CB8AC3E}">
        <p14:creationId xmlns:p14="http://schemas.microsoft.com/office/powerpoint/2010/main" val="3602446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970338" y="0"/>
            <a:ext cx="3038475" cy="466725"/>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69B8B435-FD3B-4135-AC2C-01425527D8DF}" type="datetimeFigureOut">
              <a:rPr lang="en-GB"/>
              <a:pPr>
                <a:defRPr/>
              </a:pPr>
              <a:t>08/09/2026</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GB"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CD995F22-99A1-42A0-B230-5481E1C7EA50}" type="slidenum">
              <a:rPr lang="en-GB"/>
              <a:pPr>
                <a:defRPr/>
              </a:pPr>
              <a:t>‹#›</a:t>
            </a:fld>
            <a:endParaRPr lang="en-GB"/>
          </a:p>
        </p:txBody>
      </p:sp>
    </p:spTree>
    <p:extLst>
      <p:ext uri="{BB962C8B-B14F-4D97-AF65-F5344CB8AC3E}">
        <p14:creationId xmlns:p14="http://schemas.microsoft.com/office/powerpoint/2010/main" val="20247895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388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3"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72438" y="5734050"/>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12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11890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6"/>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7"/>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0072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59704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Lst>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mj-ea"/>
          <a:cs typeface="+mj-cs"/>
        </a:defRPr>
      </a:lvl1pPr>
      <a:lvl2pPr algn="l" rtl="0" eaLnBrk="0" fontAlgn="base" hangingPunct="0">
        <a:lnSpc>
          <a:spcPct val="90000"/>
        </a:lnSpc>
        <a:spcBef>
          <a:spcPct val="0"/>
        </a:spcBef>
        <a:spcAft>
          <a:spcPct val="0"/>
        </a:spcAft>
        <a:defRPr sz="4000" b="1">
          <a:solidFill>
            <a:srgbClr val="1C1C1C"/>
          </a:solidFill>
          <a:latin typeface="Twinkl" pitchFamily="2" charset="0"/>
        </a:defRPr>
      </a:lvl2pPr>
      <a:lvl3pPr algn="l" rtl="0" eaLnBrk="0" fontAlgn="base" hangingPunct="0">
        <a:lnSpc>
          <a:spcPct val="90000"/>
        </a:lnSpc>
        <a:spcBef>
          <a:spcPct val="0"/>
        </a:spcBef>
        <a:spcAft>
          <a:spcPct val="0"/>
        </a:spcAft>
        <a:defRPr sz="4000" b="1">
          <a:solidFill>
            <a:srgbClr val="1C1C1C"/>
          </a:solidFill>
          <a:latin typeface="Twinkl" pitchFamily="2" charset="0"/>
        </a:defRPr>
      </a:lvl3pPr>
      <a:lvl4pPr algn="l" rtl="0" eaLnBrk="0" fontAlgn="base" hangingPunct="0">
        <a:lnSpc>
          <a:spcPct val="90000"/>
        </a:lnSpc>
        <a:spcBef>
          <a:spcPct val="0"/>
        </a:spcBef>
        <a:spcAft>
          <a:spcPct val="0"/>
        </a:spcAft>
        <a:defRPr sz="4000" b="1">
          <a:solidFill>
            <a:srgbClr val="1C1C1C"/>
          </a:solidFill>
          <a:latin typeface="Twinkl" pitchFamily="2" charset="0"/>
        </a:defRPr>
      </a:lvl4pPr>
      <a:lvl5pPr algn="l" rtl="0" eaLnBrk="0" fontAlgn="base" hangingPunct="0">
        <a:lnSpc>
          <a:spcPct val="90000"/>
        </a:lnSpc>
        <a:spcBef>
          <a:spcPct val="0"/>
        </a:spcBef>
        <a:spcAft>
          <a:spcPct val="0"/>
        </a:spcAft>
        <a:defRPr sz="4000" b="1">
          <a:solidFill>
            <a:srgbClr val="1C1C1C"/>
          </a:solidFill>
          <a:latin typeface="Twinkl" pitchFamily="2" charset="0"/>
        </a:defRPr>
      </a:lvl5pPr>
      <a:lvl6pPr marL="457200" algn="l" rtl="0" fontAlgn="base">
        <a:lnSpc>
          <a:spcPct val="90000"/>
        </a:lnSpc>
        <a:spcBef>
          <a:spcPct val="0"/>
        </a:spcBef>
        <a:spcAft>
          <a:spcPct val="0"/>
        </a:spcAft>
        <a:defRPr sz="4000" b="1">
          <a:solidFill>
            <a:srgbClr val="1C1C1C"/>
          </a:solidFill>
          <a:latin typeface="Twinkl" pitchFamily="2" charset="0"/>
        </a:defRPr>
      </a:lvl6pPr>
      <a:lvl7pPr marL="914400" algn="l" rtl="0" fontAlgn="base">
        <a:lnSpc>
          <a:spcPct val="90000"/>
        </a:lnSpc>
        <a:spcBef>
          <a:spcPct val="0"/>
        </a:spcBef>
        <a:spcAft>
          <a:spcPct val="0"/>
        </a:spcAft>
        <a:defRPr sz="4000" b="1">
          <a:solidFill>
            <a:srgbClr val="1C1C1C"/>
          </a:solidFill>
          <a:latin typeface="Twinkl" pitchFamily="2" charset="0"/>
        </a:defRPr>
      </a:lvl7pPr>
      <a:lvl8pPr marL="1371600" algn="l" rtl="0" fontAlgn="base">
        <a:lnSpc>
          <a:spcPct val="90000"/>
        </a:lnSpc>
        <a:spcBef>
          <a:spcPct val="0"/>
        </a:spcBef>
        <a:spcAft>
          <a:spcPct val="0"/>
        </a:spcAft>
        <a:defRPr sz="4000" b="1">
          <a:solidFill>
            <a:srgbClr val="1C1C1C"/>
          </a:solidFill>
          <a:latin typeface="Twinkl" pitchFamily="2" charset="0"/>
        </a:defRPr>
      </a:lvl8pPr>
      <a:lvl9pPr marL="1828800" algn="l" rtl="0" fontAlgn="base">
        <a:lnSpc>
          <a:spcPct val="90000"/>
        </a:lnSpc>
        <a:spcBef>
          <a:spcPct val="0"/>
        </a:spcBef>
        <a:spcAft>
          <a:spcPct val="0"/>
        </a:spcAft>
        <a:defRPr sz="4000" b="1">
          <a:solidFill>
            <a:srgbClr val="1C1C1C"/>
          </a:solidFill>
          <a:latin typeface="Twinkl"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Twinkl"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p:cNvSpPr>
          <p:nvPr/>
        </p:nvSpPr>
        <p:spPr bwMode="auto">
          <a:xfrm>
            <a:off x="508000" y="736600"/>
            <a:ext cx="8220075" cy="993775"/>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gn="ctr">
              <a:spcBef>
                <a:spcPct val="0"/>
              </a:spcBef>
              <a:buFontTx/>
              <a:buNone/>
            </a:pPr>
            <a:r>
              <a:rPr lang="en-GB" altLang="en-US" sz="6600" b="1" dirty="0">
                <a:solidFill>
                  <a:srgbClr val="00B0F0"/>
                </a:solidFill>
                <a:latin typeface="Grammarsaurus" pitchFamily="2" charset="0"/>
                <a:cs typeface="Arial" panose="020B0604020202020204" pitchFamily="34" charset="0"/>
              </a:rPr>
              <a:t>Welcome to </a:t>
            </a:r>
          </a:p>
          <a:p>
            <a:pPr algn="ctr">
              <a:spcBef>
                <a:spcPct val="0"/>
              </a:spcBef>
              <a:buFontTx/>
              <a:buNone/>
            </a:pPr>
            <a:r>
              <a:rPr lang="en-GB" altLang="en-US" sz="6600" b="1" dirty="0">
                <a:solidFill>
                  <a:srgbClr val="00B0F0"/>
                </a:solidFill>
                <a:latin typeface="Grammarsaurus" pitchFamily="2" charset="0"/>
                <a:cs typeface="Arial" panose="020B0604020202020204" pitchFamily="34" charset="0"/>
              </a:rPr>
              <a:t>Reception!</a:t>
            </a:r>
          </a:p>
        </p:txBody>
      </p:sp>
      <p:grpSp>
        <p:nvGrpSpPr>
          <p:cNvPr id="9220" name="Group 3"/>
          <p:cNvGrpSpPr>
            <a:grpSpLocks/>
          </p:cNvGrpSpPr>
          <p:nvPr/>
        </p:nvGrpSpPr>
        <p:grpSpPr bwMode="auto">
          <a:xfrm rot="-4016463">
            <a:off x="487363" y="5280025"/>
            <a:ext cx="1485900" cy="939800"/>
            <a:chOff x="261309" y="47533"/>
            <a:chExt cx="1485706" cy="940684"/>
          </a:xfrm>
        </p:grpSpPr>
        <p:sp>
          <p:nvSpPr>
            <p:cNvPr id="5" name="Freeform 4"/>
            <p:cNvSpPr/>
            <p:nvPr/>
          </p:nvSpPr>
          <p:spPr>
            <a:xfrm>
              <a:off x="264029" y="44496"/>
              <a:ext cx="1299993"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6" name="Text Box 27"/>
            <p:cNvSpPr txBox="1"/>
            <p:nvPr/>
          </p:nvSpPr>
          <p:spPr>
            <a:xfrm rot="1578766">
              <a:off x="337133" y="414293"/>
              <a:ext cx="1412691" cy="5259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Show respect</a:t>
              </a:r>
              <a:endParaRPr lang="en-GB" sz="1100" dirty="0">
                <a:ea typeface="Calibri" panose="020F0502020204030204" pitchFamily="34" charset="0"/>
                <a:cs typeface="Times New Roman" panose="02020603050405020304" pitchFamily="18" charset="0"/>
              </a:endParaRPr>
            </a:p>
          </p:txBody>
        </p:sp>
      </p:grpSp>
      <p:grpSp>
        <p:nvGrpSpPr>
          <p:cNvPr id="9221" name="Group 9"/>
          <p:cNvGrpSpPr>
            <a:grpSpLocks/>
          </p:cNvGrpSpPr>
          <p:nvPr/>
        </p:nvGrpSpPr>
        <p:grpSpPr bwMode="auto">
          <a:xfrm>
            <a:off x="1703388" y="5365750"/>
            <a:ext cx="1438275" cy="939800"/>
            <a:chOff x="181019" y="119104"/>
            <a:chExt cx="1439080" cy="940684"/>
          </a:xfrm>
        </p:grpSpPr>
        <p:sp>
          <p:nvSpPr>
            <p:cNvPr id="11" name="Freeform 10"/>
            <p:cNvSpPr/>
            <p:nvPr/>
          </p:nvSpPr>
          <p:spPr>
            <a:xfrm>
              <a:off x="320797" y="119104"/>
              <a:ext cx="1299302"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2" name="Text Box 27"/>
            <p:cNvSpPr txBox="1"/>
            <p:nvPr/>
          </p:nvSpPr>
          <p:spPr>
            <a:xfrm rot="1999885">
              <a:off x="181019" y="424191"/>
              <a:ext cx="1413666"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determined</a:t>
              </a:r>
              <a:endParaRPr lang="en-GB" sz="1100" dirty="0">
                <a:ea typeface="Calibri" panose="020F0502020204030204" pitchFamily="34" charset="0"/>
                <a:cs typeface="Times New Roman" panose="02020603050405020304" pitchFamily="18" charset="0"/>
              </a:endParaRPr>
            </a:p>
          </p:txBody>
        </p:sp>
      </p:grpSp>
      <p:grpSp>
        <p:nvGrpSpPr>
          <p:cNvPr id="9222" name="Group 12"/>
          <p:cNvGrpSpPr>
            <a:grpSpLocks/>
          </p:cNvGrpSpPr>
          <p:nvPr/>
        </p:nvGrpSpPr>
        <p:grpSpPr bwMode="auto">
          <a:xfrm rot="-3718037">
            <a:off x="3181350" y="5365751"/>
            <a:ext cx="1412875" cy="939800"/>
            <a:chOff x="329595" y="245870"/>
            <a:chExt cx="1413164" cy="940684"/>
          </a:xfrm>
        </p:grpSpPr>
        <p:sp>
          <p:nvSpPr>
            <p:cNvPr id="14" name="Freeform 13"/>
            <p:cNvSpPr/>
            <p:nvPr/>
          </p:nvSpPr>
          <p:spPr>
            <a:xfrm>
              <a:off x="401517" y="242983"/>
              <a:ext cx="1300428"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5" name="Text Box 27"/>
            <p:cNvSpPr txBox="1"/>
            <p:nvPr/>
          </p:nvSpPr>
          <p:spPr>
            <a:xfrm rot="1999885">
              <a:off x="330304" y="538059"/>
              <a:ext cx="1413164" cy="467164"/>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Make good choices</a:t>
              </a:r>
              <a:endParaRPr lang="en-GB" sz="1100" dirty="0">
                <a:ea typeface="Calibri" panose="020F0502020204030204" pitchFamily="34" charset="0"/>
                <a:cs typeface="Times New Roman" panose="02020603050405020304" pitchFamily="18" charset="0"/>
              </a:endParaRPr>
            </a:p>
          </p:txBody>
        </p:sp>
      </p:grpSp>
      <p:grpSp>
        <p:nvGrpSpPr>
          <p:cNvPr id="9223" name="Group 15"/>
          <p:cNvGrpSpPr>
            <a:grpSpLocks/>
          </p:cNvGrpSpPr>
          <p:nvPr/>
        </p:nvGrpSpPr>
        <p:grpSpPr bwMode="auto">
          <a:xfrm>
            <a:off x="4471988" y="5365750"/>
            <a:ext cx="1431925" cy="939800"/>
            <a:chOff x="151102" y="119103"/>
            <a:chExt cx="1433358" cy="940684"/>
          </a:xfrm>
        </p:grpSpPr>
        <p:sp>
          <p:nvSpPr>
            <p:cNvPr id="17" name="Freeform 16"/>
            <p:cNvSpPr/>
            <p:nvPr/>
          </p:nvSpPr>
          <p:spPr>
            <a:xfrm>
              <a:off x="284585" y="119103"/>
              <a:ext cx="1299875"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8" name="Text Box 27"/>
            <p:cNvSpPr txBox="1"/>
            <p:nvPr/>
          </p:nvSpPr>
          <p:spPr>
            <a:xfrm rot="1999885">
              <a:off x="151102" y="398766"/>
              <a:ext cx="1412699"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the best you can be!</a:t>
              </a:r>
              <a:endParaRPr lang="en-GB" sz="1100" dirty="0">
                <a:ea typeface="Calibri" panose="020F0502020204030204" pitchFamily="34" charset="0"/>
                <a:cs typeface="Times New Roman" panose="02020603050405020304" pitchFamily="18" charset="0"/>
              </a:endParaRPr>
            </a:p>
          </p:txBody>
        </p:sp>
      </p:grpSp>
      <p:grpSp>
        <p:nvGrpSpPr>
          <p:cNvPr id="9224" name="Group 18"/>
          <p:cNvGrpSpPr>
            <a:grpSpLocks/>
          </p:cNvGrpSpPr>
          <p:nvPr/>
        </p:nvGrpSpPr>
        <p:grpSpPr bwMode="auto">
          <a:xfrm rot="-3841986">
            <a:off x="5968206" y="5403057"/>
            <a:ext cx="1412875" cy="941388"/>
            <a:chOff x="15152" y="-11875"/>
            <a:chExt cx="1413164" cy="940684"/>
          </a:xfrm>
        </p:grpSpPr>
        <p:sp>
          <p:nvSpPr>
            <p:cNvPr id="20" name="Freeform 19"/>
            <p:cNvSpPr/>
            <p:nvPr/>
          </p:nvSpPr>
          <p:spPr>
            <a:xfrm>
              <a:off x="107854" y="-15052"/>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1" name="Text Box 27"/>
            <p:cNvSpPr txBox="1"/>
            <p:nvPr/>
          </p:nvSpPr>
          <p:spPr>
            <a:xfrm rot="1578766">
              <a:off x="18106" y="287128"/>
              <a:ext cx="1413164" cy="525070"/>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Use kind words</a:t>
              </a:r>
              <a:endParaRPr lang="en-GB" sz="1100" dirty="0">
                <a:ea typeface="Calibri" panose="020F0502020204030204" pitchFamily="34" charset="0"/>
                <a:cs typeface="Times New Roman" panose="02020603050405020304" pitchFamily="18" charset="0"/>
              </a:endParaRPr>
            </a:p>
          </p:txBody>
        </p:sp>
      </p:grpSp>
      <p:grpSp>
        <p:nvGrpSpPr>
          <p:cNvPr id="9225" name="Group 21"/>
          <p:cNvGrpSpPr>
            <a:grpSpLocks/>
          </p:cNvGrpSpPr>
          <p:nvPr/>
        </p:nvGrpSpPr>
        <p:grpSpPr bwMode="auto">
          <a:xfrm>
            <a:off x="7248525" y="5392738"/>
            <a:ext cx="1422400" cy="939800"/>
            <a:chOff x="196989" y="119104"/>
            <a:chExt cx="1423110" cy="940684"/>
          </a:xfrm>
        </p:grpSpPr>
        <p:sp>
          <p:nvSpPr>
            <p:cNvPr id="23" name="Freeform 22"/>
            <p:cNvSpPr/>
            <p:nvPr/>
          </p:nvSpPr>
          <p:spPr>
            <a:xfrm>
              <a:off x="320876" y="119104"/>
              <a:ext cx="1299223"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4" name="Text Box 27"/>
            <p:cNvSpPr txBox="1"/>
            <p:nvPr/>
          </p:nvSpPr>
          <p:spPr>
            <a:xfrm rot="1999885">
              <a:off x="196989" y="419423"/>
              <a:ext cx="1413580"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Have a go!</a:t>
              </a:r>
              <a:endParaRPr lang="en-GB" sz="1100" dirty="0">
                <a:ea typeface="Calibri" panose="020F0502020204030204" pitchFamily="34" charset="0"/>
                <a:cs typeface="Times New Roman" panose="02020603050405020304" pitchFamily="18" charset="0"/>
              </a:endParaRPr>
            </a:p>
          </p:txBody>
        </p:sp>
      </p:grpSp>
      <p:pic>
        <p:nvPicPr>
          <p:cNvPr id="22" name="Picture 21">
            <a:extLst>
              <a:ext uri="{FF2B5EF4-FFF2-40B4-BE49-F238E27FC236}">
                <a16:creationId xmlns:a16="http://schemas.microsoft.com/office/drawing/2014/main" id="{50D04FCC-07BB-4081-9FB6-7697E85C5E2A}"/>
              </a:ext>
            </a:extLst>
          </p:cNvPr>
          <p:cNvPicPr>
            <a:picLocks noChangeAspect="1"/>
          </p:cNvPicPr>
          <p:nvPr/>
        </p:nvPicPr>
        <p:blipFill>
          <a:blip r:embed="rId2"/>
          <a:stretch>
            <a:fillRect/>
          </a:stretch>
        </p:blipFill>
        <p:spPr>
          <a:xfrm>
            <a:off x="3426941" y="2717976"/>
            <a:ext cx="2371805" cy="22623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0"/>
          <p:cNvSpPr>
            <a:spLocks noGrp="1"/>
          </p:cNvSpPr>
          <p:nvPr>
            <p:ph type="title"/>
          </p:nvPr>
        </p:nvSpPr>
        <p:spPr>
          <a:xfrm>
            <a:off x="457200" y="479425"/>
            <a:ext cx="8220075" cy="993775"/>
          </a:xfrm>
        </p:spPr>
        <p:txBody>
          <a:bodyPr/>
          <a:lstStyle/>
          <a:p>
            <a:pPr algn="ctr" eaLnBrk="1" hangingPunct="1"/>
            <a:r>
              <a:rPr lang="en-GB" altLang="en-US" sz="4800" dirty="0" err="1">
                <a:solidFill>
                  <a:srgbClr val="00A7E6"/>
                </a:solidFill>
                <a:latin typeface="Arial" panose="020B0604020202020204" pitchFamily="34" charset="0"/>
                <a:cs typeface="Arial" panose="020B0604020202020204" pitchFamily="34" charset="0"/>
              </a:rPr>
              <a:t>RWInc</a:t>
            </a:r>
            <a:endParaRPr lang="en-GB" altLang="en-US" sz="4800" dirty="0">
              <a:solidFill>
                <a:srgbClr val="00A7E6"/>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EB21AD4-8A8F-4C2F-88C2-A6D229FC7B81}"/>
              </a:ext>
            </a:extLst>
          </p:cNvPr>
          <p:cNvPicPr>
            <a:picLocks noChangeAspect="1"/>
          </p:cNvPicPr>
          <p:nvPr/>
        </p:nvPicPr>
        <p:blipFill>
          <a:blip r:embed="rId2"/>
          <a:stretch>
            <a:fillRect/>
          </a:stretch>
        </p:blipFill>
        <p:spPr>
          <a:xfrm flipH="1">
            <a:off x="6286270" y="479425"/>
            <a:ext cx="1923247" cy="899079"/>
          </a:xfrm>
          <a:prstGeom prst="rect">
            <a:avLst/>
          </a:prstGeom>
        </p:spPr>
      </p:pic>
      <p:pic>
        <p:nvPicPr>
          <p:cNvPr id="5" name="Picture 4">
            <a:extLst>
              <a:ext uri="{FF2B5EF4-FFF2-40B4-BE49-F238E27FC236}">
                <a16:creationId xmlns:a16="http://schemas.microsoft.com/office/drawing/2014/main" id="{39CC86D6-8C1D-4DAB-8CC8-333AE537B6A4}"/>
              </a:ext>
            </a:extLst>
          </p:cNvPr>
          <p:cNvPicPr>
            <a:picLocks noChangeAspect="1"/>
          </p:cNvPicPr>
          <p:nvPr/>
        </p:nvPicPr>
        <p:blipFill>
          <a:blip r:embed="rId3"/>
          <a:stretch>
            <a:fillRect/>
          </a:stretch>
        </p:blipFill>
        <p:spPr>
          <a:xfrm>
            <a:off x="1255717" y="585775"/>
            <a:ext cx="1110949" cy="455856"/>
          </a:xfrm>
          <a:prstGeom prst="rect">
            <a:avLst/>
          </a:prstGeom>
        </p:spPr>
      </p:pic>
      <p:sp>
        <p:nvSpPr>
          <p:cNvPr id="10" name="TextBox 9">
            <a:extLst>
              <a:ext uri="{FF2B5EF4-FFF2-40B4-BE49-F238E27FC236}">
                <a16:creationId xmlns:a16="http://schemas.microsoft.com/office/drawing/2014/main" id="{E0B3BDE1-4076-4B0D-9446-B828E32484E2}"/>
              </a:ext>
            </a:extLst>
          </p:cNvPr>
          <p:cNvSpPr txBox="1"/>
          <p:nvPr/>
        </p:nvSpPr>
        <p:spPr>
          <a:xfrm>
            <a:off x="534935" y="1041631"/>
            <a:ext cx="8142340" cy="6463308"/>
          </a:xfrm>
          <a:prstGeom prst="rect">
            <a:avLst/>
          </a:prstGeom>
          <a:noFill/>
        </p:spPr>
        <p:txBody>
          <a:bodyPr wrap="square">
            <a:spAutoFit/>
          </a:bodyPr>
          <a:lstStyle/>
          <a:p>
            <a:r>
              <a:rPr lang="en-GB" b="1" dirty="0"/>
              <a:t>What about reading books?</a:t>
            </a:r>
          </a:p>
          <a:p>
            <a:r>
              <a:rPr lang="en-GB" dirty="0"/>
              <a:t>In Term 2, your child will bring home a reading book that matches the sounds they have been learning in school.</a:t>
            </a:r>
          </a:p>
          <a:p>
            <a:endParaRPr lang="en-GB" dirty="0"/>
          </a:p>
          <a:p>
            <a:r>
              <a:rPr lang="en-GB" dirty="0"/>
              <a:t>When your child receives their </a:t>
            </a:r>
            <a:r>
              <a:rPr lang="en-GB" dirty="0" err="1"/>
              <a:t>RWInc</a:t>
            </a:r>
            <a:r>
              <a:rPr lang="en-GB" dirty="0"/>
              <a:t> book, it is important that your child </a:t>
            </a:r>
            <a:r>
              <a:rPr lang="en-GB" b="1" dirty="0"/>
              <a:t>reads the book themselves</a:t>
            </a:r>
            <a:r>
              <a:rPr lang="en-GB" dirty="0"/>
              <a:t> rather than an adult reading every word for them.</a:t>
            </a:r>
          </a:p>
          <a:p>
            <a:endParaRPr lang="en-GB" dirty="0"/>
          </a:p>
          <a:p>
            <a:r>
              <a:rPr lang="en-GB" dirty="0"/>
              <a:t>It is completely normal for children to read the same book several times. In fact, </a:t>
            </a:r>
            <a:r>
              <a:rPr lang="en-GB" b="1" dirty="0"/>
              <a:t>re-reading is encouraged!</a:t>
            </a:r>
          </a:p>
          <a:p>
            <a:endParaRPr lang="en-GB" b="1" dirty="0"/>
          </a:p>
          <a:p>
            <a:r>
              <a:rPr lang="en-GB" b="1" dirty="0"/>
              <a:t>How can I support my child at home?</a:t>
            </a:r>
            <a:endParaRPr lang="en-GB" dirty="0"/>
          </a:p>
          <a:p>
            <a:r>
              <a:rPr lang="en-GB" dirty="0"/>
              <a:t>✅ Practise the sounds your child has been taught.</a:t>
            </a:r>
            <a:br>
              <a:rPr lang="en-GB" dirty="0"/>
            </a:br>
            <a:r>
              <a:rPr lang="en-GB" dirty="0"/>
              <a:t>✅ Encourage your child to blend sounds together.</a:t>
            </a:r>
            <a:br>
              <a:rPr lang="en-GB" dirty="0"/>
            </a:br>
            <a:r>
              <a:rPr lang="en-GB" dirty="0"/>
              <a:t>✅ Read their school reading book regularly.</a:t>
            </a:r>
            <a:br>
              <a:rPr lang="en-GB" dirty="0"/>
            </a:br>
            <a:r>
              <a:rPr lang="en-GB" dirty="0"/>
              <a:t>✅ Re-read familiar books to build fluency.</a:t>
            </a:r>
            <a:br>
              <a:rPr lang="en-GB" dirty="0"/>
            </a:br>
            <a:r>
              <a:rPr lang="en-GB" dirty="0"/>
              <a:t>✅ Praise their effort and celebrate their successes.</a:t>
            </a:r>
            <a:br>
              <a:rPr lang="en-GB" dirty="0"/>
            </a:br>
            <a:r>
              <a:rPr lang="en-GB" dirty="0"/>
              <a:t>✅ Read stories to your child every day.</a:t>
            </a:r>
            <a:br>
              <a:rPr lang="en-GB" dirty="0"/>
            </a:br>
            <a:r>
              <a:rPr lang="en-GB" dirty="0"/>
              <a:t>✅ Talk about new words and their meanings.</a:t>
            </a:r>
            <a:br>
              <a:rPr lang="en-GB" dirty="0"/>
            </a:br>
            <a:r>
              <a:rPr lang="en-GB" dirty="0"/>
              <a:t>✅ Let your child see you enjoying reading too</a:t>
            </a:r>
          </a:p>
          <a:p>
            <a:endParaRPr lang="en-GB" dirty="0"/>
          </a:p>
          <a:p>
            <a:endParaRPr lang="en-GB" dirty="0"/>
          </a:p>
          <a:p>
            <a:endParaRPr lang="en-GB" b="1" dirty="0"/>
          </a:p>
          <a:p>
            <a:pPr algn="ctr"/>
            <a:endParaRPr lang="en-GB" dirty="0"/>
          </a:p>
        </p:txBody>
      </p:sp>
      <p:pic>
        <p:nvPicPr>
          <p:cNvPr id="2" name="Picture 1">
            <a:extLst>
              <a:ext uri="{FF2B5EF4-FFF2-40B4-BE49-F238E27FC236}">
                <a16:creationId xmlns:a16="http://schemas.microsoft.com/office/drawing/2014/main" id="{86950024-1854-4186-BFD1-DCD78C9D78A9}"/>
              </a:ext>
            </a:extLst>
          </p:cNvPr>
          <p:cNvPicPr>
            <a:picLocks noChangeAspect="1"/>
          </p:cNvPicPr>
          <p:nvPr/>
        </p:nvPicPr>
        <p:blipFill>
          <a:blip r:embed="rId4"/>
          <a:stretch>
            <a:fillRect/>
          </a:stretch>
        </p:blipFill>
        <p:spPr>
          <a:xfrm>
            <a:off x="6286270" y="4145491"/>
            <a:ext cx="2257425" cy="1581150"/>
          </a:xfrm>
          <a:prstGeom prst="rect">
            <a:avLst/>
          </a:prstGeom>
        </p:spPr>
      </p:pic>
    </p:spTree>
    <p:extLst>
      <p:ext uri="{BB962C8B-B14F-4D97-AF65-F5344CB8AC3E}">
        <p14:creationId xmlns:p14="http://schemas.microsoft.com/office/powerpoint/2010/main" val="2821298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0"/>
          <p:cNvSpPr>
            <a:spLocks noGrp="1"/>
          </p:cNvSpPr>
          <p:nvPr>
            <p:ph type="title"/>
          </p:nvPr>
        </p:nvSpPr>
        <p:spPr>
          <a:xfrm>
            <a:off x="457200" y="479425"/>
            <a:ext cx="8220075" cy="993775"/>
          </a:xfrm>
        </p:spPr>
        <p:txBody>
          <a:bodyPr/>
          <a:lstStyle/>
          <a:p>
            <a:pPr algn="ctr" eaLnBrk="1" hangingPunct="1"/>
            <a:r>
              <a:rPr lang="en-GB" altLang="en-US" sz="4800" dirty="0">
                <a:solidFill>
                  <a:srgbClr val="00A7E6"/>
                </a:solidFill>
                <a:latin typeface="Arial" panose="020B0604020202020204" pitchFamily="34" charset="0"/>
                <a:cs typeface="Arial" panose="020B0604020202020204" pitchFamily="34" charset="0"/>
              </a:rPr>
              <a:t>Maths in school</a:t>
            </a:r>
          </a:p>
        </p:txBody>
      </p:sp>
      <p:sp>
        <p:nvSpPr>
          <p:cNvPr id="20483" name="Rectangle 4"/>
          <p:cNvSpPr>
            <a:spLocks noChangeArrowheads="1"/>
          </p:cNvSpPr>
          <p:nvPr/>
        </p:nvSpPr>
        <p:spPr bwMode="auto">
          <a:xfrm>
            <a:off x="668338" y="1473200"/>
            <a:ext cx="7796212" cy="3090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marL="285750" indent="-285750">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eaLnBrk="1" hangingPunct="1">
              <a:lnSpc>
                <a:spcPct val="120000"/>
              </a:lnSpc>
              <a:spcBef>
                <a:spcPct val="0"/>
              </a:spcBef>
              <a:spcAft>
                <a:spcPts val="600"/>
              </a:spcAft>
            </a:pPr>
            <a:r>
              <a:rPr lang="en-GB" altLang="en-US" sz="2000" dirty="0">
                <a:solidFill>
                  <a:schemeClr val="tx1"/>
                </a:solidFill>
                <a:latin typeface="Grammarsaurus" pitchFamily="2" charset="0"/>
                <a:cs typeface="Arial" panose="020B0604020202020204" pitchFamily="34" charset="0"/>
              </a:rPr>
              <a:t>We follow the White Rose Maths scheme. We use lots of resources to help with our learning such as </a:t>
            </a:r>
            <a:r>
              <a:rPr lang="en-GB" altLang="en-US" sz="2000" dirty="0" err="1">
                <a:solidFill>
                  <a:schemeClr val="tx1"/>
                </a:solidFill>
                <a:latin typeface="Grammarsaurus" pitchFamily="2" charset="0"/>
                <a:cs typeface="Arial" panose="020B0604020202020204" pitchFamily="34" charset="0"/>
              </a:rPr>
              <a:t>Unifix</a:t>
            </a:r>
            <a:r>
              <a:rPr lang="en-GB" altLang="en-US" sz="2000" dirty="0">
                <a:solidFill>
                  <a:schemeClr val="tx1"/>
                </a:solidFill>
                <a:latin typeface="Grammarsaurus" pitchFamily="2" charset="0"/>
                <a:cs typeface="Arial" panose="020B0604020202020204" pitchFamily="34" charset="0"/>
              </a:rPr>
              <a:t>, tens frames and Numicon.</a:t>
            </a:r>
          </a:p>
          <a:p>
            <a:pPr eaLnBrk="1" hangingPunct="1">
              <a:lnSpc>
                <a:spcPct val="120000"/>
              </a:lnSpc>
              <a:spcBef>
                <a:spcPct val="0"/>
              </a:spcBef>
              <a:spcAft>
                <a:spcPts val="600"/>
              </a:spcAft>
            </a:pPr>
            <a:r>
              <a:rPr lang="en-GB" altLang="en-US" sz="2000" dirty="0">
                <a:solidFill>
                  <a:schemeClr val="tx1"/>
                </a:solidFill>
                <a:latin typeface="Grammarsaurus" pitchFamily="2" charset="0"/>
                <a:cs typeface="Arial" panose="020B0604020202020204" pitchFamily="34" charset="0"/>
              </a:rPr>
              <a:t>We will have daily Maths lessons as a class then complete Maths tasks in small groups with an adult. </a:t>
            </a:r>
            <a:endParaRPr lang="en-GB" altLang="en-US" sz="2000" b="1" dirty="0">
              <a:solidFill>
                <a:schemeClr val="tx1"/>
              </a:solidFill>
              <a:latin typeface="Grammarsaurus" pitchFamily="2" charset="0"/>
              <a:cs typeface="Arial" panose="020B0604020202020204" pitchFamily="34" charset="0"/>
            </a:endParaRPr>
          </a:p>
          <a:p>
            <a:pPr eaLnBrk="1" hangingPunct="1">
              <a:lnSpc>
                <a:spcPct val="120000"/>
              </a:lnSpc>
              <a:spcBef>
                <a:spcPct val="0"/>
              </a:spcBef>
              <a:spcAft>
                <a:spcPts val="600"/>
              </a:spcAft>
            </a:pPr>
            <a:endParaRPr lang="en-GB" altLang="en-US" sz="2400" b="1" dirty="0">
              <a:solidFill>
                <a:schemeClr val="tx1"/>
              </a:solidFill>
              <a:latin typeface="Kinetic Letters" panose="00000500000000000000" pitchFamily="50" charset="0"/>
              <a:cs typeface="Arial" panose="020B0604020202020204" pitchFamily="34" charset="0"/>
            </a:endParaRPr>
          </a:p>
          <a:p>
            <a:pPr eaLnBrk="1" hangingPunct="1">
              <a:lnSpc>
                <a:spcPct val="120000"/>
              </a:lnSpc>
              <a:spcBef>
                <a:spcPct val="0"/>
              </a:spcBef>
              <a:spcAft>
                <a:spcPts val="600"/>
              </a:spcAft>
            </a:pPr>
            <a:endParaRPr lang="en-GB" altLang="en-US" sz="2400" b="1" dirty="0">
              <a:solidFill>
                <a:schemeClr val="tx1"/>
              </a:solidFill>
              <a:latin typeface="Kinetic Letters" panose="00000500000000000000" pitchFamily="50" charset="0"/>
              <a:cs typeface="Arial" panose="020B0604020202020204" pitchFamily="34" charset="0"/>
            </a:endParaRPr>
          </a:p>
        </p:txBody>
      </p:sp>
      <p:pic>
        <p:nvPicPr>
          <p:cNvPr id="20484" name="Picture 5" descr="Concrete Resources Explained For Parents: What They Are &amp; How To Use The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5853" y="3870291"/>
            <a:ext cx="3849103" cy="201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7" descr="Ten Frames and Counters Cut-outs: Carson-Dellosa Publishing Company, Inc.:  Amazon.co.uk: Business, Industry &amp; Sci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232" y="3299332"/>
            <a:ext cx="2429081" cy="114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EA052E4-558D-43A0-80D8-727C48E52716}"/>
              </a:ext>
            </a:extLst>
          </p:cNvPr>
          <p:cNvPicPr>
            <a:picLocks noChangeAspect="1"/>
          </p:cNvPicPr>
          <p:nvPr/>
        </p:nvPicPr>
        <p:blipFill>
          <a:blip r:embed="rId4"/>
          <a:stretch>
            <a:fillRect/>
          </a:stretch>
        </p:blipFill>
        <p:spPr>
          <a:xfrm>
            <a:off x="5986274" y="4441250"/>
            <a:ext cx="1865772" cy="180047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4E1C0653-AB59-45FD-AF5F-54C57856DB23}"/>
              </a:ext>
            </a:extLst>
          </p:cNvPr>
          <p:cNvSpPr/>
          <p:nvPr/>
        </p:nvSpPr>
        <p:spPr>
          <a:xfrm>
            <a:off x="118690" y="126095"/>
            <a:ext cx="8906619" cy="6651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78" name="Title 1"/>
          <p:cNvSpPr>
            <a:spLocks noGrp="1"/>
          </p:cNvSpPr>
          <p:nvPr>
            <p:ph type="title"/>
          </p:nvPr>
        </p:nvSpPr>
        <p:spPr>
          <a:xfrm>
            <a:off x="401800" y="-171006"/>
            <a:ext cx="8220075" cy="993775"/>
          </a:xfrm>
        </p:spPr>
        <p:txBody>
          <a:bodyPr/>
          <a:lstStyle/>
          <a:p>
            <a:r>
              <a:rPr lang="en-GB" altLang="en-US" sz="2800" dirty="0">
                <a:solidFill>
                  <a:srgbClr val="4DB1E3"/>
                </a:solidFill>
                <a:latin typeface="Arial" panose="020B0604020202020204" pitchFamily="34" charset="0"/>
                <a:cs typeface="Arial" panose="020B0604020202020204" pitchFamily="34" charset="0"/>
              </a:rPr>
              <a:t>Home Learning</a:t>
            </a:r>
          </a:p>
        </p:txBody>
      </p:sp>
      <p:sp>
        <p:nvSpPr>
          <p:cNvPr id="28" name="TextBox 27">
            <a:extLst>
              <a:ext uri="{FF2B5EF4-FFF2-40B4-BE49-F238E27FC236}">
                <a16:creationId xmlns:a16="http://schemas.microsoft.com/office/drawing/2014/main" id="{E813C0BD-17EC-4073-9B23-8FDFF2B00CC8}"/>
              </a:ext>
            </a:extLst>
          </p:cNvPr>
          <p:cNvSpPr txBox="1"/>
          <p:nvPr/>
        </p:nvSpPr>
        <p:spPr>
          <a:xfrm>
            <a:off x="401800" y="501105"/>
            <a:ext cx="3618101" cy="1938992"/>
          </a:xfrm>
          <a:prstGeom prst="rect">
            <a:avLst/>
          </a:prstGeom>
          <a:noFill/>
          <a:ln>
            <a:solidFill>
              <a:schemeClr val="tx1"/>
            </a:solidFill>
          </a:ln>
        </p:spPr>
        <p:txBody>
          <a:bodyPr wrap="square">
            <a:spAutoFit/>
          </a:bodyPr>
          <a:lstStyle/>
          <a:p>
            <a:pPr algn="ctr"/>
            <a:r>
              <a:rPr lang="en-GB" sz="1200" b="1" dirty="0"/>
              <a:t>Keep It Play-Based</a:t>
            </a:r>
          </a:p>
          <a:p>
            <a:r>
              <a:rPr lang="en-GB" sz="1200" dirty="0"/>
              <a:t>At this age, play is learning. Children develop best through hands-on, meaningful play.</a:t>
            </a:r>
          </a:p>
          <a:p>
            <a:pPr marL="171450" indent="-171450">
              <a:buFontTx/>
              <a:buChar char="-"/>
            </a:pPr>
            <a:r>
              <a:rPr lang="en-GB" sz="1200" dirty="0"/>
              <a:t>Use role-play (shops, doctors, cooking).</a:t>
            </a:r>
          </a:p>
          <a:p>
            <a:pPr marL="171450" indent="-171450">
              <a:buFontTx/>
              <a:buChar char="-"/>
            </a:pPr>
            <a:r>
              <a:rPr lang="en-GB" sz="1200" dirty="0"/>
              <a:t>Build with blocks, LEGO, or junk modelling.</a:t>
            </a:r>
          </a:p>
          <a:p>
            <a:pPr marL="171450" indent="-171450">
              <a:buFontTx/>
              <a:buChar char="-"/>
            </a:pPr>
            <a:r>
              <a:rPr lang="en-GB" sz="1200" dirty="0"/>
              <a:t>Explore outdoors - nature walks, scavenger hunts, water play.</a:t>
            </a:r>
          </a:p>
          <a:p>
            <a:r>
              <a:rPr lang="en-GB" sz="1200" dirty="0"/>
              <a:t>Tip: Follow their interests – dinosaurs, cars, animals – and turn them into learning opportunities.</a:t>
            </a:r>
          </a:p>
        </p:txBody>
      </p:sp>
      <p:sp>
        <p:nvSpPr>
          <p:cNvPr id="30" name="TextBox 29">
            <a:extLst>
              <a:ext uri="{FF2B5EF4-FFF2-40B4-BE49-F238E27FC236}">
                <a16:creationId xmlns:a16="http://schemas.microsoft.com/office/drawing/2014/main" id="{22BA7576-0FDE-4F03-8AD6-FB894CDBDDF6}"/>
              </a:ext>
            </a:extLst>
          </p:cNvPr>
          <p:cNvSpPr txBox="1"/>
          <p:nvPr/>
        </p:nvSpPr>
        <p:spPr>
          <a:xfrm>
            <a:off x="4183822" y="535093"/>
            <a:ext cx="4640362" cy="1754326"/>
          </a:xfrm>
          <a:prstGeom prst="rect">
            <a:avLst/>
          </a:prstGeom>
          <a:noFill/>
          <a:ln>
            <a:solidFill>
              <a:schemeClr val="tx1"/>
            </a:solidFill>
          </a:ln>
        </p:spPr>
        <p:txBody>
          <a:bodyPr wrap="square">
            <a:spAutoFit/>
          </a:bodyPr>
          <a:lstStyle/>
          <a:p>
            <a:pPr algn="ctr"/>
            <a:r>
              <a:rPr lang="en-GB" sz="1200" b="1" dirty="0"/>
              <a:t>Reading Every Day</a:t>
            </a:r>
          </a:p>
          <a:p>
            <a:r>
              <a:rPr lang="en-GB" sz="1200" dirty="0"/>
              <a:t>Reading is the most important daily habit. - Read to them every day – even if they don’t read yet.</a:t>
            </a:r>
          </a:p>
          <a:p>
            <a:r>
              <a:rPr lang="en-GB" sz="1200" dirty="0"/>
              <a:t>- Re-read favourites to build vocabulary and comprehension.</a:t>
            </a:r>
          </a:p>
          <a:p>
            <a:pPr marL="285750" indent="-285750">
              <a:buFontTx/>
              <a:buChar char="-"/>
            </a:pPr>
            <a:r>
              <a:rPr lang="en-GB" sz="1200" dirty="0"/>
              <a:t>Point to words as you read; talk about the story and characters.</a:t>
            </a:r>
          </a:p>
          <a:p>
            <a:pPr marL="285750" indent="-285750">
              <a:buFontTx/>
              <a:buChar char="-"/>
            </a:pPr>
            <a:r>
              <a:rPr lang="en-GB" sz="1200" dirty="0"/>
              <a:t>Let them handle books, turn pages, guess what happens next.</a:t>
            </a:r>
          </a:p>
          <a:p>
            <a:r>
              <a:rPr lang="en-GB" sz="1200" dirty="0"/>
              <a:t>Tip: Ask simple questions like “What do you think will happen next?” or “How do you think he feels?”</a:t>
            </a:r>
          </a:p>
        </p:txBody>
      </p:sp>
      <p:sp>
        <p:nvSpPr>
          <p:cNvPr id="32" name="TextBox 31">
            <a:extLst>
              <a:ext uri="{FF2B5EF4-FFF2-40B4-BE49-F238E27FC236}">
                <a16:creationId xmlns:a16="http://schemas.microsoft.com/office/drawing/2014/main" id="{AE22AF1E-5259-4285-A7ED-B6D392627958}"/>
              </a:ext>
            </a:extLst>
          </p:cNvPr>
          <p:cNvSpPr txBox="1"/>
          <p:nvPr/>
        </p:nvSpPr>
        <p:spPr>
          <a:xfrm>
            <a:off x="4619291" y="2390887"/>
            <a:ext cx="4272820" cy="1754326"/>
          </a:xfrm>
          <a:prstGeom prst="rect">
            <a:avLst/>
          </a:prstGeom>
          <a:noFill/>
          <a:ln>
            <a:solidFill>
              <a:schemeClr val="tx1"/>
            </a:solidFill>
          </a:ln>
        </p:spPr>
        <p:txBody>
          <a:bodyPr wrap="square">
            <a:spAutoFit/>
          </a:bodyPr>
          <a:lstStyle/>
          <a:p>
            <a:pPr algn="ctr"/>
            <a:r>
              <a:rPr lang="en-GB" sz="1200" b="1" dirty="0"/>
              <a:t>Writing Through Play</a:t>
            </a:r>
          </a:p>
          <a:p>
            <a:r>
              <a:rPr lang="en-GB" sz="1200" dirty="0"/>
              <a:t>Formal writing isn’t needed yet, but you can build skills:</a:t>
            </a:r>
          </a:p>
          <a:p>
            <a:pPr marL="285750" indent="-285750">
              <a:buFontTx/>
              <a:buChar char="-"/>
            </a:pPr>
            <a:r>
              <a:rPr lang="en-GB" sz="1200" dirty="0"/>
              <a:t>Encourage mark-making: chalk, paint, whiteboards.</a:t>
            </a:r>
          </a:p>
          <a:p>
            <a:pPr marL="285750" indent="-285750">
              <a:buFontTx/>
              <a:buChar char="-"/>
            </a:pPr>
            <a:r>
              <a:rPr lang="en-GB" sz="1200" dirty="0"/>
              <a:t>Write shopping lists together.</a:t>
            </a:r>
          </a:p>
          <a:p>
            <a:pPr marL="285750" indent="-285750">
              <a:buFontTx/>
              <a:buChar char="-"/>
            </a:pPr>
            <a:r>
              <a:rPr lang="en-GB" sz="1200" dirty="0"/>
              <a:t>Encourage name writing.</a:t>
            </a:r>
          </a:p>
          <a:p>
            <a:pPr marL="285750" indent="-285750">
              <a:buFontTx/>
              <a:buChar char="-"/>
            </a:pPr>
            <a:r>
              <a:rPr lang="en-GB" sz="1200" dirty="0"/>
              <a:t>Provide scissors, glue, and paper for cutting and sticking.</a:t>
            </a:r>
          </a:p>
          <a:p>
            <a:r>
              <a:rPr lang="en-GB" sz="1200" dirty="0"/>
              <a:t>Tip: Focus on pencil grip and finger strength with playdough or tweezers.</a:t>
            </a:r>
          </a:p>
        </p:txBody>
      </p:sp>
      <p:sp>
        <p:nvSpPr>
          <p:cNvPr id="34" name="TextBox 33">
            <a:extLst>
              <a:ext uri="{FF2B5EF4-FFF2-40B4-BE49-F238E27FC236}">
                <a16:creationId xmlns:a16="http://schemas.microsoft.com/office/drawing/2014/main" id="{F48D1C15-4231-4460-A38B-AF19599A70D1}"/>
              </a:ext>
            </a:extLst>
          </p:cNvPr>
          <p:cNvSpPr txBox="1"/>
          <p:nvPr/>
        </p:nvSpPr>
        <p:spPr>
          <a:xfrm>
            <a:off x="213274" y="2558839"/>
            <a:ext cx="4272819" cy="1569660"/>
          </a:xfrm>
          <a:prstGeom prst="rect">
            <a:avLst/>
          </a:prstGeom>
          <a:noFill/>
          <a:ln>
            <a:solidFill>
              <a:schemeClr val="tx1"/>
            </a:solidFill>
          </a:ln>
        </p:spPr>
        <p:txBody>
          <a:bodyPr wrap="square">
            <a:spAutoFit/>
          </a:bodyPr>
          <a:lstStyle/>
          <a:p>
            <a:pPr algn="ctr"/>
            <a:r>
              <a:rPr lang="en-GB" sz="1200" b="1" dirty="0"/>
              <a:t>Everyday Maths</a:t>
            </a:r>
          </a:p>
          <a:p>
            <a:r>
              <a:rPr lang="en-GB" sz="1200" dirty="0"/>
              <a:t>Embed maths into daily life.</a:t>
            </a:r>
          </a:p>
          <a:p>
            <a:pPr marL="285750" indent="-285750">
              <a:buFontTx/>
              <a:buChar char="-"/>
            </a:pPr>
            <a:r>
              <a:rPr lang="en-GB" sz="1200" dirty="0"/>
              <a:t>Count everything (stairs, apples, buttons).</a:t>
            </a:r>
          </a:p>
          <a:p>
            <a:pPr marL="285750" indent="-285750">
              <a:buFontTx/>
              <a:buChar char="-"/>
            </a:pPr>
            <a:r>
              <a:rPr lang="en-GB" sz="1200" dirty="0"/>
              <a:t>Use maths language: more, less, bigger, smaller.</a:t>
            </a:r>
          </a:p>
          <a:p>
            <a:pPr marL="285750" indent="-285750">
              <a:buFontTx/>
              <a:buChar char="-"/>
            </a:pPr>
            <a:r>
              <a:rPr lang="en-GB" sz="1200" dirty="0"/>
              <a:t>Sort objects by colour/shape/size.</a:t>
            </a:r>
          </a:p>
          <a:p>
            <a:pPr marL="285750" indent="-285750">
              <a:buFontTx/>
              <a:buChar char="-"/>
            </a:pPr>
            <a:r>
              <a:rPr lang="en-GB" sz="1200" dirty="0"/>
              <a:t>Play board games, dice games, and puzzles.</a:t>
            </a:r>
          </a:p>
          <a:p>
            <a:r>
              <a:rPr lang="en-GB" sz="1200" dirty="0"/>
              <a:t>Tip: Use songs and rhymes with numbers (e.g. “Five Little Ducks”).</a:t>
            </a:r>
          </a:p>
        </p:txBody>
      </p:sp>
      <p:sp>
        <p:nvSpPr>
          <p:cNvPr id="36" name="TextBox 35">
            <a:extLst>
              <a:ext uri="{FF2B5EF4-FFF2-40B4-BE49-F238E27FC236}">
                <a16:creationId xmlns:a16="http://schemas.microsoft.com/office/drawing/2014/main" id="{669ACBAF-CE13-4AD2-8706-5E505A4E99BD}"/>
              </a:ext>
            </a:extLst>
          </p:cNvPr>
          <p:cNvSpPr txBox="1"/>
          <p:nvPr/>
        </p:nvSpPr>
        <p:spPr>
          <a:xfrm>
            <a:off x="4930533" y="4220117"/>
            <a:ext cx="4017878" cy="1384995"/>
          </a:xfrm>
          <a:prstGeom prst="rect">
            <a:avLst/>
          </a:prstGeom>
          <a:noFill/>
          <a:ln>
            <a:solidFill>
              <a:schemeClr val="tx1"/>
            </a:solidFill>
          </a:ln>
        </p:spPr>
        <p:txBody>
          <a:bodyPr wrap="square">
            <a:spAutoFit/>
          </a:bodyPr>
          <a:lstStyle/>
          <a:p>
            <a:pPr algn="ctr"/>
            <a:r>
              <a:rPr lang="en-GB" sz="1200" b="1" dirty="0"/>
              <a:t>Speaking &amp; Listening</a:t>
            </a:r>
          </a:p>
          <a:p>
            <a:r>
              <a:rPr lang="en-GB" sz="1200" dirty="0"/>
              <a:t>Children learn through conversation.</a:t>
            </a:r>
          </a:p>
          <a:p>
            <a:pPr marL="285750" indent="-285750">
              <a:buFontTx/>
              <a:buChar char="-"/>
            </a:pPr>
            <a:r>
              <a:rPr lang="en-GB" sz="1200" dirty="0"/>
              <a:t>Talk about your day and </a:t>
            </a:r>
            <a:r>
              <a:rPr lang="en-GB" sz="1200" dirty="0" err="1"/>
              <a:t>theirs.Ask</a:t>
            </a:r>
            <a:r>
              <a:rPr lang="en-GB" sz="1200" dirty="0"/>
              <a:t> open-ended questions: "What did you enjoy most today?“</a:t>
            </a:r>
          </a:p>
          <a:p>
            <a:pPr marL="285750" indent="-285750">
              <a:buFontTx/>
              <a:buChar char="-"/>
            </a:pPr>
            <a:r>
              <a:rPr lang="en-GB" sz="1200" dirty="0"/>
              <a:t>Play “Simon Says” or describe-and-draw games.</a:t>
            </a:r>
          </a:p>
          <a:p>
            <a:pPr marL="285750" indent="-285750">
              <a:buFontTx/>
              <a:buChar char="-"/>
            </a:pPr>
            <a:r>
              <a:rPr lang="en-GB" sz="1200" dirty="0"/>
              <a:t>Encourage storytelling or role-play with toys.</a:t>
            </a:r>
          </a:p>
          <a:p>
            <a:r>
              <a:rPr lang="en-GB" sz="1200" dirty="0"/>
              <a:t>Tip: Avoid “yes/no” questions; encourage full sentences.</a:t>
            </a:r>
          </a:p>
        </p:txBody>
      </p:sp>
      <p:sp>
        <p:nvSpPr>
          <p:cNvPr id="38" name="TextBox 37">
            <a:extLst>
              <a:ext uri="{FF2B5EF4-FFF2-40B4-BE49-F238E27FC236}">
                <a16:creationId xmlns:a16="http://schemas.microsoft.com/office/drawing/2014/main" id="{2F1FC06F-1F12-44E5-AD8D-D14099617335}"/>
              </a:ext>
            </a:extLst>
          </p:cNvPr>
          <p:cNvSpPr txBox="1"/>
          <p:nvPr/>
        </p:nvSpPr>
        <p:spPr>
          <a:xfrm>
            <a:off x="213273" y="4231639"/>
            <a:ext cx="4640362" cy="1384995"/>
          </a:xfrm>
          <a:prstGeom prst="rect">
            <a:avLst/>
          </a:prstGeom>
          <a:noFill/>
          <a:ln>
            <a:solidFill>
              <a:schemeClr val="tx1"/>
            </a:solidFill>
          </a:ln>
        </p:spPr>
        <p:txBody>
          <a:bodyPr wrap="square">
            <a:spAutoFit/>
          </a:bodyPr>
          <a:lstStyle/>
          <a:p>
            <a:pPr algn="ctr"/>
            <a:r>
              <a:rPr lang="en-GB" sz="1200" b="1" dirty="0"/>
              <a:t>Routine &amp; Wellbeing</a:t>
            </a:r>
          </a:p>
          <a:p>
            <a:r>
              <a:rPr lang="en-GB" sz="1200" dirty="0"/>
              <a:t>Reception is a big change – keep things calm and predictable.</a:t>
            </a:r>
          </a:p>
          <a:p>
            <a:pPr marL="285750" indent="-285750">
              <a:buFontTx/>
              <a:buChar char="-"/>
            </a:pPr>
            <a:r>
              <a:rPr lang="en-GB" sz="1200" dirty="0"/>
              <a:t>Keep a simple daily routine.</a:t>
            </a:r>
          </a:p>
          <a:p>
            <a:pPr marL="285750" indent="-285750">
              <a:buFontTx/>
              <a:buChar char="-"/>
            </a:pPr>
            <a:r>
              <a:rPr lang="en-GB" sz="1200" dirty="0"/>
              <a:t>Allow plenty of rest and quiet time.</a:t>
            </a:r>
          </a:p>
          <a:p>
            <a:pPr marL="285750" indent="-285750">
              <a:buFontTx/>
              <a:buChar char="-"/>
            </a:pPr>
            <a:r>
              <a:rPr lang="en-GB" sz="1200" dirty="0"/>
              <a:t>Celebrate small wins and effort over perfection.</a:t>
            </a:r>
          </a:p>
          <a:p>
            <a:pPr marL="285750" indent="-285750">
              <a:buFontTx/>
              <a:buChar char="-"/>
            </a:pPr>
            <a:r>
              <a:rPr lang="en-GB" sz="1200" dirty="0"/>
              <a:t>Encourage independence with dressing, tidying, and toileting.</a:t>
            </a:r>
          </a:p>
          <a:p>
            <a:r>
              <a:rPr lang="en-GB" sz="1200" dirty="0"/>
              <a:t>Tip: Don’t worry if they’re tired – Reception is full-on!</a:t>
            </a:r>
          </a:p>
        </p:txBody>
      </p:sp>
      <p:sp>
        <p:nvSpPr>
          <p:cNvPr id="40" name="TextBox 39">
            <a:extLst>
              <a:ext uri="{FF2B5EF4-FFF2-40B4-BE49-F238E27FC236}">
                <a16:creationId xmlns:a16="http://schemas.microsoft.com/office/drawing/2014/main" id="{AB23B19D-2933-4614-A25D-4065ADD1FF96}"/>
              </a:ext>
            </a:extLst>
          </p:cNvPr>
          <p:cNvSpPr txBox="1"/>
          <p:nvPr/>
        </p:nvSpPr>
        <p:spPr>
          <a:xfrm>
            <a:off x="500524" y="5659162"/>
            <a:ext cx="5048004" cy="1015663"/>
          </a:xfrm>
          <a:prstGeom prst="rect">
            <a:avLst/>
          </a:prstGeom>
          <a:noFill/>
          <a:ln>
            <a:solidFill>
              <a:schemeClr val="tx1"/>
            </a:solidFill>
          </a:ln>
        </p:spPr>
        <p:txBody>
          <a:bodyPr wrap="square">
            <a:spAutoFit/>
          </a:bodyPr>
          <a:lstStyle/>
          <a:p>
            <a:pPr algn="ctr"/>
            <a:r>
              <a:rPr lang="en-GB" sz="1200" b="1" dirty="0"/>
              <a:t>Don’t Overdo It</a:t>
            </a:r>
          </a:p>
          <a:p>
            <a:r>
              <a:rPr lang="en-GB" sz="1200" dirty="0"/>
              <a:t>Keep home learning short, fun, and pressure-free.</a:t>
            </a:r>
          </a:p>
          <a:p>
            <a:r>
              <a:rPr lang="en-GB" sz="1200" dirty="0"/>
              <a:t>- 10–15 minutes per activity is enough.</a:t>
            </a:r>
          </a:p>
          <a:p>
            <a:r>
              <a:rPr lang="en-GB" sz="1200" dirty="0"/>
              <a:t>- It’s okay to miss a day.</a:t>
            </a:r>
          </a:p>
          <a:p>
            <a:r>
              <a:rPr lang="en-GB" sz="1200" dirty="0"/>
              <a:t>- Focus on enjoying time together and building a love of learning.</a:t>
            </a:r>
          </a:p>
        </p:txBody>
      </p:sp>
      <p:sp>
        <p:nvSpPr>
          <p:cNvPr id="43" name="TextBox 42">
            <a:extLst>
              <a:ext uri="{FF2B5EF4-FFF2-40B4-BE49-F238E27FC236}">
                <a16:creationId xmlns:a16="http://schemas.microsoft.com/office/drawing/2014/main" id="{15EEB72F-DD39-42D5-B91A-BE6072BA50D4}"/>
              </a:ext>
            </a:extLst>
          </p:cNvPr>
          <p:cNvSpPr txBox="1"/>
          <p:nvPr/>
        </p:nvSpPr>
        <p:spPr>
          <a:xfrm>
            <a:off x="5606584" y="5659162"/>
            <a:ext cx="3341827" cy="1015663"/>
          </a:xfrm>
          <a:prstGeom prst="rect">
            <a:avLst/>
          </a:prstGeom>
          <a:noFill/>
          <a:ln>
            <a:solidFill>
              <a:schemeClr val="tx1"/>
            </a:solidFill>
          </a:ln>
        </p:spPr>
        <p:txBody>
          <a:bodyPr wrap="square">
            <a:spAutoFit/>
          </a:bodyPr>
          <a:lstStyle/>
          <a:p>
            <a:r>
              <a:rPr lang="en-GB" sz="1200" b="1" dirty="0"/>
              <a:t>Optional Resources</a:t>
            </a:r>
          </a:p>
          <a:p>
            <a:pPr marL="285750" indent="-285750">
              <a:buFontTx/>
              <a:buChar char="-"/>
            </a:pPr>
            <a:r>
              <a:rPr lang="en-GB" sz="1200" dirty="0"/>
              <a:t>Oxford Owl: Free eBooks &amp; phonics games.</a:t>
            </a:r>
          </a:p>
          <a:p>
            <a:pPr marL="285750" indent="-285750">
              <a:buFontTx/>
              <a:buChar char="-"/>
            </a:pPr>
            <a:r>
              <a:rPr lang="en-GB" sz="1200" dirty="0"/>
              <a:t>CBeebies </a:t>
            </a:r>
            <a:r>
              <a:rPr lang="en-GB" sz="1200" dirty="0" err="1"/>
              <a:t>Numberblocks</a:t>
            </a:r>
            <a:r>
              <a:rPr lang="en-GB" sz="1200" dirty="0"/>
              <a:t> &amp; </a:t>
            </a:r>
            <a:r>
              <a:rPr lang="en-GB" sz="1200" dirty="0" err="1"/>
              <a:t>Alphablocks</a:t>
            </a:r>
            <a:endParaRPr lang="en-GB" sz="1200" dirty="0"/>
          </a:p>
          <a:p>
            <a:pPr marL="285750" indent="-285750">
              <a:buFontTx/>
              <a:buChar char="-"/>
            </a:pPr>
            <a:r>
              <a:rPr lang="en-GB" sz="1200" dirty="0"/>
              <a:t>Teach Your Monster to Read (free on desktop)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755650" y="1390650"/>
            <a:ext cx="76327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marL="285750" indent="-285750">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eaLnBrk="1" hangingPunct="1">
              <a:lnSpc>
                <a:spcPct val="120000"/>
              </a:lnSpc>
              <a:spcBef>
                <a:spcPct val="0"/>
              </a:spcBef>
              <a:spcAft>
                <a:spcPts val="600"/>
              </a:spcAft>
            </a:pPr>
            <a:endParaRPr lang="en-GB" altLang="en-US" sz="1700">
              <a:solidFill>
                <a:schemeClr val="tx1"/>
              </a:solidFill>
              <a:latin typeface="Arial" panose="020B0604020202020204" pitchFamily="34" charset="0"/>
              <a:cs typeface="Arial" panose="020B0604020202020204" pitchFamily="34" charset="0"/>
            </a:endParaRPr>
          </a:p>
        </p:txBody>
      </p:sp>
      <p:sp>
        <p:nvSpPr>
          <p:cNvPr id="28675" name="Title 1"/>
          <p:cNvSpPr>
            <a:spLocks/>
          </p:cNvSpPr>
          <p:nvPr/>
        </p:nvSpPr>
        <p:spPr bwMode="auto">
          <a:xfrm>
            <a:off x="1260306" y="1959096"/>
            <a:ext cx="6670300" cy="993775"/>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gn="ctr">
              <a:spcBef>
                <a:spcPct val="0"/>
              </a:spcBef>
              <a:buFontTx/>
              <a:buNone/>
            </a:pPr>
            <a:r>
              <a:rPr lang="en-GB" altLang="en-US" sz="4400" b="1" dirty="0">
                <a:solidFill>
                  <a:srgbClr val="00B0F0"/>
                </a:solidFill>
                <a:latin typeface="Grammarsaurus" pitchFamily="2" charset="0"/>
                <a:cs typeface="Arial" panose="020B0604020202020204" pitchFamily="34" charset="0"/>
              </a:rPr>
              <a:t>We are looking forward to a fabulous year!</a:t>
            </a:r>
          </a:p>
          <a:p>
            <a:pPr algn="ctr">
              <a:spcBef>
                <a:spcPct val="0"/>
              </a:spcBef>
              <a:buFontTx/>
              <a:buNone/>
            </a:pPr>
            <a:endParaRPr lang="en-GB" altLang="en-US" sz="4400" b="1" dirty="0">
              <a:solidFill>
                <a:srgbClr val="00B0F0"/>
              </a:solidFill>
              <a:latin typeface="Arial" panose="020B0604020202020204" pitchFamily="34" charset="0"/>
              <a:cs typeface="Arial" panose="020B0604020202020204" pitchFamily="34" charset="0"/>
            </a:endParaRPr>
          </a:p>
          <a:p>
            <a:pPr algn="ctr">
              <a:spcBef>
                <a:spcPct val="0"/>
              </a:spcBef>
              <a:buFontTx/>
              <a:buNone/>
            </a:pPr>
            <a:endParaRPr lang="en-GB" altLang="en-US" sz="4400" b="1" dirty="0">
              <a:solidFill>
                <a:srgbClr val="00B0F0"/>
              </a:solidFill>
              <a:latin typeface="Arial" panose="020B0604020202020204" pitchFamily="34" charset="0"/>
              <a:cs typeface="Arial" panose="020B0604020202020204" pitchFamily="34" charset="0"/>
            </a:endParaRPr>
          </a:p>
          <a:p>
            <a:pPr algn="ctr">
              <a:spcBef>
                <a:spcPct val="0"/>
              </a:spcBef>
              <a:buFontTx/>
              <a:buNone/>
            </a:pPr>
            <a:r>
              <a:rPr lang="en-GB" altLang="en-US" sz="4400" b="1" dirty="0">
                <a:solidFill>
                  <a:srgbClr val="00B0F0"/>
                </a:solidFill>
                <a:latin typeface="Grammarsaurus" pitchFamily="2" charset="0"/>
                <a:cs typeface="Arial" panose="020B0604020202020204" pitchFamily="34" charset="0"/>
              </a:rPr>
              <a:t>Any Questions?</a:t>
            </a:r>
          </a:p>
          <a:p>
            <a:pPr algn="ctr">
              <a:spcBef>
                <a:spcPct val="0"/>
              </a:spcBef>
              <a:buFontTx/>
              <a:buNone/>
            </a:pPr>
            <a:endParaRPr lang="en-GB" altLang="en-US" sz="6600" b="1" dirty="0">
              <a:solidFill>
                <a:srgbClr val="00B0F0"/>
              </a:solidFill>
              <a:latin typeface="Kinetic Letters" panose="00000500000000000000" pitchFamily="50" charset="0"/>
            </a:endParaRPr>
          </a:p>
          <a:p>
            <a:pPr algn="ctr">
              <a:spcBef>
                <a:spcPct val="0"/>
              </a:spcBef>
              <a:buFontTx/>
              <a:buNone/>
            </a:pPr>
            <a:endParaRPr lang="en-GB" altLang="en-US" sz="6600" b="1" dirty="0">
              <a:solidFill>
                <a:srgbClr val="00B0F0"/>
              </a:solidFill>
              <a:latin typeface="Kinetic Letters" panose="00000500000000000000" pitchFamily="50" charset="0"/>
            </a:endParaRPr>
          </a:p>
        </p:txBody>
      </p:sp>
      <p:sp>
        <p:nvSpPr>
          <p:cNvPr id="120" name="Freeform 119"/>
          <p:cNvSpPr/>
          <p:nvPr/>
        </p:nvSpPr>
        <p:spPr>
          <a:xfrm rot="17516408">
            <a:off x="261937" y="358776"/>
            <a:ext cx="1298575"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21" name="Text Box 27"/>
          <p:cNvSpPr txBox="1"/>
          <p:nvPr/>
        </p:nvSpPr>
        <p:spPr>
          <a:xfrm rot="19095174">
            <a:off x="282575" y="523875"/>
            <a:ext cx="1412875" cy="525463"/>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Take pride in your learning</a:t>
            </a:r>
            <a:endParaRPr lang="en-GB" sz="1100" dirty="0">
              <a:ea typeface="Calibri" panose="020F0502020204030204" pitchFamily="34" charset="0"/>
              <a:cs typeface="Times New Roman" panose="02020603050405020304" pitchFamily="18" charset="0"/>
            </a:endParaRPr>
          </a:p>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 </a:t>
            </a:r>
            <a:endParaRPr lang="en-GB" sz="1100" dirty="0">
              <a:ea typeface="Calibri" panose="020F0502020204030204" pitchFamily="34" charset="0"/>
              <a:cs typeface="Times New Roman" panose="02020603050405020304" pitchFamily="18" charset="0"/>
            </a:endParaRPr>
          </a:p>
        </p:txBody>
      </p:sp>
      <p:sp>
        <p:nvSpPr>
          <p:cNvPr id="122" name="Text Box 27"/>
          <p:cNvSpPr txBox="1"/>
          <p:nvPr/>
        </p:nvSpPr>
        <p:spPr>
          <a:xfrm rot="21526500">
            <a:off x="2316163" y="374650"/>
            <a:ext cx="1411287" cy="525463"/>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Share your learning</a:t>
            </a:r>
            <a:endParaRPr lang="en-GB" sz="1100" dirty="0">
              <a:ea typeface="Calibri" panose="020F0502020204030204" pitchFamily="34" charset="0"/>
              <a:cs typeface="Times New Roman" panose="02020603050405020304" pitchFamily="18" charset="0"/>
            </a:endParaRPr>
          </a:p>
        </p:txBody>
      </p:sp>
      <p:grpSp>
        <p:nvGrpSpPr>
          <p:cNvPr id="28679" name="Group 122"/>
          <p:cNvGrpSpPr>
            <a:grpSpLocks/>
          </p:cNvGrpSpPr>
          <p:nvPr/>
        </p:nvGrpSpPr>
        <p:grpSpPr bwMode="auto">
          <a:xfrm rot="-551541">
            <a:off x="14288" y="2952750"/>
            <a:ext cx="1412875" cy="939800"/>
            <a:chOff x="329595" y="245870"/>
            <a:chExt cx="1413164" cy="940684"/>
          </a:xfrm>
        </p:grpSpPr>
        <p:sp>
          <p:nvSpPr>
            <p:cNvPr id="124" name="Freeform 123"/>
            <p:cNvSpPr/>
            <p:nvPr/>
          </p:nvSpPr>
          <p:spPr>
            <a:xfrm>
              <a:off x="393524" y="243875"/>
              <a:ext cx="1300428"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25" name="Text Box 27"/>
            <p:cNvSpPr txBox="1"/>
            <p:nvPr/>
          </p:nvSpPr>
          <p:spPr>
            <a:xfrm rot="1999885">
              <a:off x="326987" y="538546"/>
              <a:ext cx="1413164" cy="467164"/>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Make good choices</a:t>
              </a:r>
              <a:endParaRPr lang="en-GB" sz="1100" dirty="0">
                <a:ea typeface="Calibri" panose="020F0502020204030204" pitchFamily="34" charset="0"/>
                <a:cs typeface="Times New Roman" panose="02020603050405020304" pitchFamily="18" charset="0"/>
              </a:endParaRPr>
            </a:p>
          </p:txBody>
        </p:sp>
      </p:grpSp>
      <p:sp>
        <p:nvSpPr>
          <p:cNvPr id="126" name="Freeform 125"/>
          <p:cNvSpPr/>
          <p:nvPr/>
        </p:nvSpPr>
        <p:spPr>
          <a:xfrm rot="18016280">
            <a:off x="7668419" y="3093244"/>
            <a:ext cx="1300162"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27" name="Text Box 27"/>
          <p:cNvSpPr txBox="1"/>
          <p:nvPr/>
        </p:nvSpPr>
        <p:spPr>
          <a:xfrm rot="20016165">
            <a:off x="7781925" y="3214688"/>
            <a:ext cx="1412875" cy="525462"/>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Use your imagination</a:t>
            </a:r>
            <a:endParaRPr lang="en-GB" sz="1100" dirty="0">
              <a:ea typeface="Calibri" panose="020F0502020204030204" pitchFamily="34" charset="0"/>
              <a:cs typeface="Times New Roman" panose="02020603050405020304" pitchFamily="18" charset="0"/>
            </a:endParaRPr>
          </a:p>
        </p:txBody>
      </p:sp>
      <p:sp>
        <p:nvSpPr>
          <p:cNvPr id="128" name="Freeform 127"/>
          <p:cNvSpPr/>
          <p:nvPr/>
        </p:nvSpPr>
        <p:spPr>
          <a:xfrm rot="18016280">
            <a:off x="7418387" y="274638"/>
            <a:ext cx="1298575"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29" name="Text Box 27"/>
          <p:cNvSpPr txBox="1"/>
          <p:nvPr/>
        </p:nvSpPr>
        <p:spPr>
          <a:xfrm rot="20016165">
            <a:off x="7629525" y="419100"/>
            <a:ext cx="1295400" cy="525463"/>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organised</a:t>
            </a:r>
            <a:endParaRPr lang="en-GB" sz="1100" dirty="0">
              <a:ea typeface="Calibri" panose="020F0502020204030204" pitchFamily="34" charset="0"/>
              <a:cs typeface="Times New Roman" panose="02020603050405020304" pitchFamily="18" charset="0"/>
            </a:endParaRPr>
          </a:p>
        </p:txBody>
      </p:sp>
      <p:grpSp>
        <p:nvGrpSpPr>
          <p:cNvPr id="28684" name="Group 129"/>
          <p:cNvGrpSpPr>
            <a:grpSpLocks/>
          </p:cNvGrpSpPr>
          <p:nvPr/>
        </p:nvGrpSpPr>
        <p:grpSpPr bwMode="auto">
          <a:xfrm rot="-2073385">
            <a:off x="2095500" y="98425"/>
            <a:ext cx="1568450" cy="939800"/>
            <a:chOff x="-267753" y="-260929"/>
            <a:chExt cx="1568861" cy="940684"/>
          </a:xfrm>
        </p:grpSpPr>
        <p:sp>
          <p:nvSpPr>
            <p:cNvPr id="131" name="Freeform 130"/>
            <p:cNvSpPr/>
            <p:nvPr/>
          </p:nvSpPr>
          <p:spPr>
            <a:xfrm>
              <a:off x="-269271" y="-264316"/>
              <a:ext cx="1298915"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32" name="Text Box 27"/>
            <p:cNvSpPr txBox="1"/>
            <p:nvPr/>
          </p:nvSpPr>
          <p:spPr>
            <a:xfrm rot="1999885">
              <a:off x="-111834" y="82269"/>
              <a:ext cx="1413245" cy="5259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Share your learning</a:t>
              </a:r>
              <a:endParaRPr lang="en-GB" sz="1100" dirty="0">
                <a:ea typeface="Calibri" panose="020F0502020204030204" pitchFamily="34" charset="0"/>
                <a:cs typeface="Times New Roman" panose="02020603050405020304" pitchFamily="18" charset="0"/>
              </a:endParaRPr>
            </a:p>
          </p:txBody>
        </p:sp>
      </p:grpSp>
      <p:grpSp>
        <p:nvGrpSpPr>
          <p:cNvPr id="28685" name="Group 132"/>
          <p:cNvGrpSpPr>
            <a:grpSpLocks/>
          </p:cNvGrpSpPr>
          <p:nvPr/>
        </p:nvGrpSpPr>
        <p:grpSpPr bwMode="auto">
          <a:xfrm rot="403529">
            <a:off x="87313" y="1441450"/>
            <a:ext cx="1520825" cy="941388"/>
            <a:chOff x="0" y="0"/>
            <a:chExt cx="1521385" cy="940684"/>
          </a:xfrm>
        </p:grpSpPr>
        <p:sp>
          <p:nvSpPr>
            <p:cNvPr id="134" name="Freeform 133"/>
            <p:cNvSpPr/>
            <p:nvPr/>
          </p:nvSpPr>
          <p:spPr>
            <a:xfrm>
              <a:off x="-2673" y="-2564"/>
              <a:ext cx="1299053"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35" name="Text Box 27"/>
            <p:cNvSpPr txBox="1"/>
            <p:nvPr/>
          </p:nvSpPr>
          <p:spPr>
            <a:xfrm rot="1578766">
              <a:off x="107733" y="282945"/>
              <a:ext cx="1413395" cy="5266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Care for our environment </a:t>
              </a:r>
              <a:endParaRPr lang="en-GB" sz="1100" dirty="0">
                <a:ea typeface="Calibri" panose="020F0502020204030204" pitchFamily="34" charset="0"/>
                <a:cs typeface="Times New Roman" panose="02020603050405020304" pitchFamily="18" charset="0"/>
              </a:endParaRPr>
            </a:p>
          </p:txBody>
        </p:sp>
      </p:grpSp>
      <p:grpSp>
        <p:nvGrpSpPr>
          <p:cNvPr id="28686" name="Group 135"/>
          <p:cNvGrpSpPr>
            <a:grpSpLocks/>
          </p:cNvGrpSpPr>
          <p:nvPr/>
        </p:nvGrpSpPr>
        <p:grpSpPr bwMode="auto">
          <a:xfrm>
            <a:off x="6438900" y="530225"/>
            <a:ext cx="1412875" cy="941388"/>
            <a:chOff x="0" y="0"/>
            <a:chExt cx="1413164" cy="940684"/>
          </a:xfrm>
        </p:grpSpPr>
        <p:sp>
          <p:nvSpPr>
            <p:cNvPr id="137" name="Freeform 136"/>
            <p:cNvSpPr/>
            <p:nvPr/>
          </p:nvSpPr>
          <p:spPr>
            <a:xfrm>
              <a:off x="0" y="0"/>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38" name="Text Box 27"/>
            <p:cNvSpPr txBox="1"/>
            <p:nvPr/>
          </p:nvSpPr>
          <p:spPr>
            <a:xfrm rot="1638326">
              <a:off x="0" y="296641"/>
              <a:ext cx="1413164" cy="356920"/>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Encourage others</a:t>
              </a:r>
              <a:endParaRPr lang="en-GB" sz="1100" dirty="0">
                <a:ea typeface="Calibri" panose="020F0502020204030204" pitchFamily="34" charset="0"/>
                <a:cs typeface="Times New Roman" panose="02020603050405020304" pitchFamily="18" charset="0"/>
              </a:endParaRPr>
            </a:p>
          </p:txBody>
        </p:sp>
      </p:grpSp>
      <p:grpSp>
        <p:nvGrpSpPr>
          <p:cNvPr id="28687" name="Group 138"/>
          <p:cNvGrpSpPr>
            <a:grpSpLocks/>
          </p:cNvGrpSpPr>
          <p:nvPr/>
        </p:nvGrpSpPr>
        <p:grpSpPr bwMode="auto">
          <a:xfrm rot="166883">
            <a:off x="3143250" y="301625"/>
            <a:ext cx="1638300" cy="954088"/>
            <a:chOff x="106877" y="-11875"/>
            <a:chExt cx="1640138" cy="954270"/>
          </a:xfrm>
        </p:grpSpPr>
        <p:sp>
          <p:nvSpPr>
            <p:cNvPr id="140" name="Freeform 139"/>
            <p:cNvSpPr/>
            <p:nvPr/>
          </p:nvSpPr>
          <p:spPr>
            <a:xfrm>
              <a:off x="106190" y="-14723"/>
              <a:ext cx="1300032" cy="939979"/>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41" name="Text Box 27"/>
            <p:cNvSpPr txBox="1"/>
            <p:nvPr/>
          </p:nvSpPr>
          <p:spPr>
            <a:xfrm rot="1578766">
              <a:off x="333541" y="416368"/>
              <a:ext cx="1412871" cy="525562"/>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kind</a:t>
              </a:r>
              <a:endParaRPr lang="en-GB" sz="1100" dirty="0">
                <a:ea typeface="Calibri" panose="020F0502020204030204" pitchFamily="34" charset="0"/>
                <a:cs typeface="Times New Roman" panose="02020603050405020304" pitchFamily="18" charset="0"/>
              </a:endParaRPr>
            </a:p>
          </p:txBody>
        </p:sp>
      </p:grpSp>
      <p:grpSp>
        <p:nvGrpSpPr>
          <p:cNvPr id="28688" name="Group 141"/>
          <p:cNvGrpSpPr>
            <a:grpSpLocks/>
          </p:cNvGrpSpPr>
          <p:nvPr/>
        </p:nvGrpSpPr>
        <p:grpSpPr bwMode="auto">
          <a:xfrm rot="-2741164">
            <a:off x="7727950" y="1466851"/>
            <a:ext cx="1412875" cy="939800"/>
            <a:chOff x="79115" y="-11875"/>
            <a:chExt cx="1413164" cy="940684"/>
          </a:xfrm>
        </p:grpSpPr>
        <p:sp>
          <p:nvSpPr>
            <p:cNvPr id="143" name="Freeform 142"/>
            <p:cNvSpPr/>
            <p:nvPr/>
          </p:nvSpPr>
          <p:spPr>
            <a:xfrm>
              <a:off x="109134" y="-15000"/>
              <a:ext cx="1300428"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44" name="Text Box 27"/>
            <p:cNvSpPr txBox="1"/>
            <p:nvPr/>
          </p:nvSpPr>
          <p:spPr>
            <a:xfrm rot="1578766">
              <a:off x="79449" y="308421"/>
              <a:ext cx="1413164"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a good friend</a:t>
              </a:r>
              <a:endParaRPr lang="en-GB" sz="1100" dirty="0">
                <a:ea typeface="Calibri" panose="020F0502020204030204" pitchFamily="34" charset="0"/>
                <a:cs typeface="Times New Roman" panose="02020603050405020304" pitchFamily="18" charset="0"/>
              </a:endParaRPr>
            </a:p>
          </p:txBody>
        </p:sp>
      </p:grpSp>
      <p:sp>
        <p:nvSpPr>
          <p:cNvPr id="145" name="Freeform 144"/>
          <p:cNvSpPr/>
          <p:nvPr/>
        </p:nvSpPr>
        <p:spPr>
          <a:xfrm>
            <a:off x="328613" y="3673475"/>
            <a:ext cx="1298575"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46" name="Text Box 27"/>
          <p:cNvSpPr txBox="1"/>
          <p:nvPr/>
        </p:nvSpPr>
        <p:spPr>
          <a:xfrm rot="1999885">
            <a:off x="374650" y="4043363"/>
            <a:ext cx="1412875" cy="525462"/>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determined</a:t>
            </a:r>
            <a:endParaRPr lang="en-GB" sz="1100" dirty="0">
              <a:ea typeface="Calibri" panose="020F0502020204030204" pitchFamily="34" charset="0"/>
              <a:cs typeface="Times New Roman" panose="02020603050405020304" pitchFamily="18" charset="0"/>
            </a:endParaRPr>
          </a:p>
        </p:txBody>
      </p:sp>
      <p:grpSp>
        <p:nvGrpSpPr>
          <p:cNvPr id="28691" name="Group 146"/>
          <p:cNvGrpSpPr>
            <a:grpSpLocks/>
          </p:cNvGrpSpPr>
          <p:nvPr/>
        </p:nvGrpSpPr>
        <p:grpSpPr bwMode="auto">
          <a:xfrm>
            <a:off x="395288" y="5086350"/>
            <a:ext cx="1658937" cy="1028700"/>
            <a:chOff x="5759227" y="919630"/>
            <a:chExt cx="1660471" cy="1029974"/>
          </a:xfrm>
        </p:grpSpPr>
        <p:sp>
          <p:nvSpPr>
            <p:cNvPr id="148" name="Freeform 147"/>
            <p:cNvSpPr/>
            <p:nvPr/>
          </p:nvSpPr>
          <p:spPr>
            <a:xfrm>
              <a:off x="5759227" y="919630"/>
              <a:ext cx="1299776" cy="94096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49" name="Text Box 27"/>
            <p:cNvSpPr txBox="1"/>
            <p:nvPr/>
          </p:nvSpPr>
          <p:spPr>
            <a:xfrm rot="1999885">
              <a:off x="6007106" y="1423491"/>
              <a:ext cx="1412592" cy="526113"/>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curious</a:t>
              </a:r>
              <a:endParaRPr lang="en-GB" sz="1100" dirty="0">
                <a:ea typeface="Calibri" panose="020F0502020204030204" pitchFamily="34" charset="0"/>
                <a:cs typeface="Times New Roman" panose="02020603050405020304" pitchFamily="18" charset="0"/>
              </a:endParaRPr>
            </a:p>
          </p:txBody>
        </p:sp>
      </p:grpSp>
      <p:grpSp>
        <p:nvGrpSpPr>
          <p:cNvPr id="28692" name="Group 149"/>
          <p:cNvGrpSpPr>
            <a:grpSpLocks/>
          </p:cNvGrpSpPr>
          <p:nvPr/>
        </p:nvGrpSpPr>
        <p:grpSpPr bwMode="auto">
          <a:xfrm rot="567327">
            <a:off x="7843838" y="2354263"/>
            <a:ext cx="1412875" cy="939800"/>
            <a:chOff x="-598494" y="340381"/>
            <a:chExt cx="1413164" cy="940684"/>
          </a:xfrm>
        </p:grpSpPr>
        <p:sp>
          <p:nvSpPr>
            <p:cNvPr id="151" name="Freeform 150"/>
            <p:cNvSpPr/>
            <p:nvPr/>
          </p:nvSpPr>
          <p:spPr>
            <a:xfrm>
              <a:off x="-533502" y="339076"/>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52" name="Text Box 27"/>
            <p:cNvSpPr txBox="1"/>
            <p:nvPr/>
          </p:nvSpPr>
          <p:spPr>
            <a:xfrm rot="1999885">
              <a:off x="-601116" y="639185"/>
              <a:ext cx="1413164" cy="524368"/>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Have a go!</a:t>
              </a:r>
              <a:endParaRPr lang="en-GB" sz="1100" dirty="0">
                <a:ea typeface="Calibri" panose="020F0502020204030204" pitchFamily="34" charset="0"/>
                <a:cs typeface="Times New Roman" panose="02020603050405020304" pitchFamily="18" charset="0"/>
              </a:endParaRPr>
            </a:p>
          </p:txBody>
        </p:sp>
      </p:grpSp>
      <p:grpSp>
        <p:nvGrpSpPr>
          <p:cNvPr id="28693" name="Group 152"/>
          <p:cNvGrpSpPr>
            <a:grpSpLocks/>
          </p:cNvGrpSpPr>
          <p:nvPr/>
        </p:nvGrpSpPr>
        <p:grpSpPr bwMode="auto">
          <a:xfrm rot="-1002328">
            <a:off x="638175" y="1036638"/>
            <a:ext cx="1412875" cy="939800"/>
            <a:chOff x="-598494" y="340381"/>
            <a:chExt cx="1413164" cy="940684"/>
          </a:xfrm>
        </p:grpSpPr>
        <p:sp>
          <p:nvSpPr>
            <p:cNvPr id="154" name="Freeform 153"/>
            <p:cNvSpPr/>
            <p:nvPr/>
          </p:nvSpPr>
          <p:spPr>
            <a:xfrm>
              <a:off x="-530838" y="338555"/>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55" name="Text Box 27"/>
            <p:cNvSpPr txBox="1"/>
            <p:nvPr/>
          </p:nvSpPr>
          <p:spPr>
            <a:xfrm rot="1999885">
              <a:off x="-598351" y="636510"/>
              <a:ext cx="1413164" cy="524368"/>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Ask questions</a:t>
              </a:r>
              <a:endParaRPr lang="en-GB" sz="1100" dirty="0">
                <a:ea typeface="Calibri" panose="020F0502020204030204" pitchFamily="34" charset="0"/>
                <a:cs typeface="Times New Roman" panose="02020603050405020304" pitchFamily="18" charset="0"/>
              </a:endParaRPr>
            </a:p>
          </p:txBody>
        </p:sp>
      </p:grpSp>
      <p:grpSp>
        <p:nvGrpSpPr>
          <p:cNvPr id="28694" name="Group 155"/>
          <p:cNvGrpSpPr>
            <a:grpSpLocks/>
          </p:cNvGrpSpPr>
          <p:nvPr/>
        </p:nvGrpSpPr>
        <p:grpSpPr bwMode="auto">
          <a:xfrm rot="-1181502">
            <a:off x="7578725" y="4497388"/>
            <a:ext cx="1412875" cy="939800"/>
            <a:chOff x="-598494" y="340381"/>
            <a:chExt cx="1413164" cy="940684"/>
          </a:xfrm>
        </p:grpSpPr>
        <p:sp>
          <p:nvSpPr>
            <p:cNvPr id="157" name="Freeform 156"/>
            <p:cNvSpPr/>
            <p:nvPr/>
          </p:nvSpPr>
          <p:spPr>
            <a:xfrm>
              <a:off x="-530222" y="337609"/>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58" name="Text Box 27"/>
            <p:cNvSpPr txBox="1"/>
            <p:nvPr/>
          </p:nvSpPr>
          <p:spPr>
            <a:xfrm rot="1999885">
              <a:off x="-599406" y="635972"/>
              <a:ext cx="1413164" cy="524368"/>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Resilience</a:t>
              </a:r>
              <a:endParaRPr lang="en-GB" sz="1100" dirty="0">
                <a:ea typeface="Calibri" panose="020F0502020204030204" pitchFamily="34" charset="0"/>
                <a:cs typeface="Times New Roman" panose="02020603050405020304" pitchFamily="18" charset="0"/>
              </a:endParaRPr>
            </a:p>
          </p:txBody>
        </p:sp>
      </p:grpSp>
      <p:grpSp>
        <p:nvGrpSpPr>
          <p:cNvPr id="28695" name="Group 158"/>
          <p:cNvGrpSpPr>
            <a:grpSpLocks/>
          </p:cNvGrpSpPr>
          <p:nvPr/>
        </p:nvGrpSpPr>
        <p:grpSpPr bwMode="auto">
          <a:xfrm rot="-3005350">
            <a:off x="5227637" y="417513"/>
            <a:ext cx="1412875" cy="939800"/>
            <a:chOff x="1586230" y="-1881075"/>
            <a:chExt cx="1413164" cy="940684"/>
          </a:xfrm>
        </p:grpSpPr>
        <p:sp>
          <p:nvSpPr>
            <p:cNvPr id="160" name="Freeform 159"/>
            <p:cNvSpPr/>
            <p:nvPr/>
          </p:nvSpPr>
          <p:spPr>
            <a:xfrm>
              <a:off x="1654973" y="-1884554"/>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61" name="Text Box 27"/>
            <p:cNvSpPr txBox="1"/>
            <p:nvPr/>
          </p:nvSpPr>
          <p:spPr>
            <a:xfrm rot="1999885">
              <a:off x="1586390" y="-1586043"/>
              <a:ext cx="1413164" cy="524368"/>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Cooperation</a:t>
              </a:r>
              <a:endParaRPr lang="en-GB" sz="1100" dirty="0">
                <a:ea typeface="Calibri" panose="020F0502020204030204" pitchFamily="34" charset="0"/>
                <a:cs typeface="Times New Roman" panose="02020603050405020304" pitchFamily="18" charset="0"/>
              </a:endParaRPr>
            </a:p>
          </p:txBody>
        </p:sp>
      </p:grpSp>
      <p:sp>
        <p:nvSpPr>
          <p:cNvPr id="162" name="Freeform 161"/>
          <p:cNvSpPr/>
          <p:nvPr/>
        </p:nvSpPr>
        <p:spPr>
          <a:xfrm rot="19971280">
            <a:off x="7677150" y="3819525"/>
            <a:ext cx="1300163"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63" name="Text Box 27"/>
          <p:cNvSpPr txBox="1"/>
          <p:nvPr/>
        </p:nvSpPr>
        <p:spPr>
          <a:xfrm rot="371165">
            <a:off x="7575550" y="4049713"/>
            <a:ext cx="1412875" cy="525462"/>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Excellent home learning</a:t>
            </a:r>
            <a:endParaRPr lang="en-GB" sz="1100" dirty="0">
              <a:ea typeface="Calibri" panose="020F0502020204030204" pitchFamily="34" charset="0"/>
              <a:cs typeface="Times New Roman" panose="02020603050405020304" pitchFamily="18" charset="0"/>
            </a:endParaRPr>
          </a:p>
        </p:txBody>
      </p:sp>
      <p:grpSp>
        <p:nvGrpSpPr>
          <p:cNvPr id="28698" name="Group 163"/>
          <p:cNvGrpSpPr>
            <a:grpSpLocks/>
          </p:cNvGrpSpPr>
          <p:nvPr/>
        </p:nvGrpSpPr>
        <p:grpSpPr bwMode="auto">
          <a:xfrm>
            <a:off x="1212850" y="471488"/>
            <a:ext cx="1412875" cy="939800"/>
            <a:chOff x="-2298697" y="-4744037"/>
            <a:chExt cx="1413164" cy="940684"/>
          </a:xfrm>
        </p:grpSpPr>
        <p:sp>
          <p:nvSpPr>
            <p:cNvPr id="165" name="Freeform 164"/>
            <p:cNvSpPr/>
            <p:nvPr/>
          </p:nvSpPr>
          <p:spPr>
            <a:xfrm>
              <a:off x="-2287582" y="-4744037"/>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66" name="Text Box 27"/>
            <p:cNvSpPr txBox="1"/>
            <p:nvPr/>
          </p:nvSpPr>
          <p:spPr>
            <a:xfrm rot="1999885">
              <a:off x="-2298697" y="-4354734"/>
              <a:ext cx="1413164"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Master a new skill</a:t>
              </a:r>
              <a:endParaRPr lang="en-GB" sz="1100" dirty="0">
                <a:ea typeface="Calibri" panose="020F0502020204030204" pitchFamily="34" charset="0"/>
                <a:cs typeface="Times New Roman" panose="02020603050405020304" pitchFamily="18" charset="0"/>
              </a:endParaRPr>
            </a:p>
          </p:txBody>
        </p:sp>
      </p:grpSp>
      <p:grpSp>
        <p:nvGrpSpPr>
          <p:cNvPr id="28699" name="Group 166"/>
          <p:cNvGrpSpPr>
            <a:grpSpLocks/>
          </p:cNvGrpSpPr>
          <p:nvPr/>
        </p:nvGrpSpPr>
        <p:grpSpPr bwMode="auto">
          <a:xfrm>
            <a:off x="4064000" y="417513"/>
            <a:ext cx="1412875" cy="939800"/>
            <a:chOff x="1542111" y="-9564324"/>
            <a:chExt cx="1413164" cy="940684"/>
          </a:xfrm>
        </p:grpSpPr>
        <p:sp>
          <p:nvSpPr>
            <p:cNvPr id="168" name="Freeform 167"/>
            <p:cNvSpPr/>
            <p:nvPr/>
          </p:nvSpPr>
          <p:spPr>
            <a:xfrm rot="19717393">
              <a:off x="1653259" y="-9564324"/>
              <a:ext cx="1300429"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69" name="Text Box 27"/>
            <p:cNvSpPr txBox="1"/>
            <p:nvPr/>
          </p:nvSpPr>
          <p:spPr>
            <a:xfrm rot="117278">
              <a:off x="1542111" y="-9252881"/>
              <a:ext cx="1413164" cy="5259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Aim high</a:t>
              </a:r>
              <a:endParaRPr lang="en-GB" sz="1100" dirty="0">
                <a:ea typeface="Calibri" panose="020F0502020204030204" pitchFamily="34" charset="0"/>
                <a:cs typeface="Times New Roman" panose="02020603050405020304" pitchFamily="18" charset="0"/>
              </a:endParaRPr>
            </a:p>
          </p:txBody>
        </p:sp>
      </p:grpSp>
      <p:grpSp>
        <p:nvGrpSpPr>
          <p:cNvPr id="28700" name="Group 169"/>
          <p:cNvGrpSpPr>
            <a:grpSpLocks/>
          </p:cNvGrpSpPr>
          <p:nvPr/>
        </p:nvGrpSpPr>
        <p:grpSpPr bwMode="auto">
          <a:xfrm>
            <a:off x="141288" y="2151063"/>
            <a:ext cx="1412875" cy="939800"/>
            <a:chOff x="-6857148" y="-3225308"/>
            <a:chExt cx="1413164" cy="940684"/>
          </a:xfrm>
        </p:grpSpPr>
        <p:sp>
          <p:nvSpPr>
            <p:cNvPr id="171" name="Freeform 170"/>
            <p:cNvSpPr/>
            <p:nvPr/>
          </p:nvSpPr>
          <p:spPr>
            <a:xfrm rot="19023901">
              <a:off x="-6811102" y="-3225308"/>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72" name="Text Box 27"/>
            <p:cNvSpPr txBox="1"/>
            <p:nvPr/>
          </p:nvSpPr>
          <p:spPr>
            <a:xfrm rot="21023786">
              <a:off x="-6857148" y="-2939289"/>
              <a:ext cx="1413164" cy="5259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US" sz="1100" dirty="0">
                  <a:latin typeface="Comic Sans MS" panose="030F0702030302020204" pitchFamily="66" charset="0"/>
                  <a:ea typeface="Calibri" panose="020F0502020204030204" pitchFamily="34" charset="0"/>
                  <a:cs typeface="Times New Roman" panose="02020603050405020304" pitchFamily="18" charset="0"/>
                </a:rPr>
                <a:t>Solve problems</a:t>
              </a:r>
              <a:endParaRPr lang="en-GB" sz="1100" dirty="0">
                <a:ea typeface="Calibri" panose="020F0502020204030204" pitchFamily="34" charset="0"/>
                <a:cs typeface="Times New Roman" panose="02020603050405020304" pitchFamily="18" charset="0"/>
              </a:endParaRPr>
            </a:p>
          </p:txBody>
        </p:sp>
      </p:grpSp>
      <p:grpSp>
        <p:nvGrpSpPr>
          <p:cNvPr id="28701" name="Group 172"/>
          <p:cNvGrpSpPr>
            <a:grpSpLocks/>
          </p:cNvGrpSpPr>
          <p:nvPr/>
        </p:nvGrpSpPr>
        <p:grpSpPr bwMode="auto">
          <a:xfrm rot="-2267215">
            <a:off x="7572375" y="5124450"/>
            <a:ext cx="1411288" cy="939800"/>
            <a:chOff x="2316931" y="-1238807"/>
            <a:chExt cx="1413164" cy="940684"/>
          </a:xfrm>
        </p:grpSpPr>
        <p:sp>
          <p:nvSpPr>
            <p:cNvPr id="174" name="Freeform 173"/>
            <p:cNvSpPr/>
            <p:nvPr/>
          </p:nvSpPr>
          <p:spPr>
            <a:xfrm rot="20050950">
              <a:off x="2362556" y="-1239138"/>
              <a:ext cx="130030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75" name="Text Box 27"/>
            <p:cNvSpPr txBox="1"/>
            <p:nvPr/>
          </p:nvSpPr>
          <p:spPr>
            <a:xfrm rot="450835">
              <a:off x="2318094" y="-955143"/>
              <a:ext cx="1413164"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US" sz="1100" dirty="0">
                  <a:latin typeface="Comic Sans MS" panose="030F0702030302020204" pitchFamily="66" charset="0"/>
                  <a:ea typeface="Calibri" panose="020F0502020204030204" pitchFamily="34" charset="0"/>
                  <a:cs typeface="Times New Roman" panose="02020603050405020304" pitchFamily="18" charset="0"/>
                </a:rPr>
                <a:t>Take pride</a:t>
              </a:r>
              <a:endParaRPr lang="en-GB" sz="1100" dirty="0">
                <a:ea typeface="Calibri" panose="020F0502020204030204" pitchFamily="34" charset="0"/>
                <a:cs typeface="Times New Roman" panose="02020603050405020304" pitchFamily="18" charset="0"/>
              </a:endParaRPr>
            </a:p>
          </p:txBody>
        </p:sp>
      </p:grpSp>
      <p:sp>
        <p:nvSpPr>
          <p:cNvPr id="176" name="Freeform 175"/>
          <p:cNvSpPr/>
          <p:nvPr/>
        </p:nvSpPr>
        <p:spPr>
          <a:xfrm rot="19806566">
            <a:off x="7916863" y="833438"/>
            <a:ext cx="1298575" cy="939800"/>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177" name="Text Box 27"/>
          <p:cNvSpPr txBox="1"/>
          <p:nvPr/>
        </p:nvSpPr>
        <p:spPr>
          <a:xfrm>
            <a:off x="7954963" y="1135063"/>
            <a:ext cx="1411287" cy="525462"/>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Challenge yourself</a:t>
            </a:r>
            <a:endParaRPr lang="en-GB" sz="1100" dirty="0">
              <a:ea typeface="Calibri" panose="020F0502020204030204" pitchFamily="34" charset="0"/>
              <a:cs typeface="Times New Roman" panose="02020603050405020304" pitchFamily="18" charset="0"/>
            </a:endParaRPr>
          </a:p>
        </p:txBody>
      </p:sp>
      <p:grpSp>
        <p:nvGrpSpPr>
          <p:cNvPr id="28704" name="Group 177"/>
          <p:cNvGrpSpPr>
            <a:grpSpLocks/>
          </p:cNvGrpSpPr>
          <p:nvPr/>
        </p:nvGrpSpPr>
        <p:grpSpPr bwMode="auto">
          <a:xfrm rot="-2884261">
            <a:off x="318294" y="4409282"/>
            <a:ext cx="1412875" cy="941387"/>
            <a:chOff x="15152" y="-11875"/>
            <a:chExt cx="1413164" cy="940684"/>
          </a:xfrm>
        </p:grpSpPr>
        <p:sp>
          <p:nvSpPr>
            <p:cNvPr id="179" name="Freeform 178"/>
            <p:cNvSpPr/>
            <p:nvPr/>
          </p:nvSpPr>
          <p:spPr>
            <a:xfrm>
              <a:off x="107369" y="-15613"/>
              <a:ext cx="1298841" cy="940685"/>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80" name="Text Box 27"/>
            <p:cNvSpPr txBox="1"/>
            <p:nvPr/>
          </p:nvSpPr>
          <p:spPr>
            <a:xfrm rot="1578766">
              <a:off x="18188" y="285959"/>
              <a:ext cx="1413164" cy="525070"/>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Use kind words</a:t>
              </a:r>
              <a:endParaRPr lang="en-GB" sz="1100" dirty="0">
                <a:ea typeface="Calibri" panose="020F0502020204030204" pitchFamily="34" charset="0"/>
                <a:cs typeface="Times New Roman" panose="02020603050405020304" pitchFamily="18"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p:cNvSpPr>
          <p:nvPr/>
        </p:nvSpPr>
        <p:spPr bwMode="auto">
          <a:xfrm>
            <a:off x="508000" y="736600"/>
            <a:ext cx="8220075" cy="993775"/>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gn="ctr">
              <a:spcBef>
                <a:spcPct val="0"/>
              </a:spcBef>
              <a:buFontTx/>
              <a:buNone/>
            </a:pPr>
            <a:r>
              <a:rPr lang="en-GB" altLang="en-US" sz="6600" b="1" dirty="0">
                <a:solidFill>
                  <a:srgbClr val="00B0F0"/>
                </a:solidFill>
                <a:latin typeface="Grammarsaurus" pitchFamily="2" charset="0"/>
                <a:cs typeface="Arial" panose="020B0604020202020204" pitchFamily="34" charset="0"/>
              </a:rPr>
              <a:t>Our Team</a:t>
            </a:r>
          </a:p>
        </p:txBody>
      </p:sp>
      <p:grpSp>
        <p:nvGrpSpPr>
          <p:cNvPr id="9220" name="Group 3"/>
          <p:cNvGrpSpPr>
            <a:grpSpLocks/>
          </p:cNvGrpSpPr>
          <p:nvPr/>
        </p:nvGrpSpPr>
        <p:grpSpPr bwMode="auto">
          <a:xfrm rot="-4016463">
            <a:off x="487363" y="5280025"/>
            <a:ext cx="1485900" cy="939800"/>
            <a:chOff x="261309" y="47533"/>
            <a:chExt cx="1485706" cy="940684"/>
          </a:xfrm>
        </p:grpSpPr>
        <p:sp>
          <p:nvSpPr>
            <p:cNvPr id="5" name="Freeform 4"/>
            <p:cNvSpPr/>
            <p:nvPr/>
          </p:nvSpPr>
          <p:spPr>
            <a:xfrm>
              <a:off x="264029" y="44496"/>
              <a:ext cx="1299993"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6" name="Text Box 27"/>
            <p:cNvSpPr txBox="1"/>
            <p:nvPr/>
          </p:nvSpPr>
          <p:spPr>
            <a:xfrm rot="1578766">
              <a:off x="337133" y="414293"/>
              <a:ext cx="1412691" cy="525956"/>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Show respect</a:t>
              </a:r>
              <a:endParaRPr lang="en-GB" sz="1100" dirty="0">
                <a:ea typeface="Calibri" panose="020F0502020204030204" pitchFamily="34" charset="0"/>
                <a:cs typeface="Times New Roman" panose="02020603050405020304" pitchFamily="18" charset="0"/>
              </a:endParaRPr>
            </a:p>
          </p:txBody>
        </p:sp>
      </p:grpSp>
      <p:grpSp>
        <p:nvGrpSpPr>
          <p:cNvPr id="9221" name="Group 9"/>
          <p:cNvGrpSpPr>
            <a:grpSpLocks/>
          </p:cNvGrpSpPr>
          <p:nvPr/>
        </p:nvGrpSpPr>
        <p:grpSpPr bwMode="auto">
          <a:xfrm>
            <a:off x="1703388" y="5365750"/>
            <a:ext cx="1438275" cy="939800"/>
            <a:chOff x="181019" y="119104"/>
            <a:chExt cx="1439080" cy="940684"/>
          </a:xfrm>
        </p:grpSpPr>
        <p:sp>
          <p:nvSpPr>
            <p:cNvPr id="11" name="Freeform 10"/>
            <p:cNvSpPr/>
            <p:nvPr/>
          </p:nvSpPr>
          <p:spPr>
            <a:xfrm>
              <a:off x="320797" y="119104"/>
              <a:ext cx="1299302"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2" name="Text Box 27"/>
            <p:cNvSpPr txBox="1"/>
            <p:nvPr/>
          </p:nvSpPr>
          <p:spPr>
            <a:xfrm rot="1999885">
              <a:off x="181019" y="424191"/>
              <a:ext cx="1413666"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determined</a:t>
              </a:r>
              <a:endParaRPr lang="en-GB" sz="1100" dirty="0">
                <a:ea typeface="Calibri" panose="020F0502020204030204" pitchFamily="34" charset="0"/>
                <a:cs typeface="Times New Roman" panose="02020603050405020304" pitchFamily="18" charset="0"/>
              </a:endParaRPr>
            </a:p>
          </p:txBody>
        </p:sp>
      </p:grpSp>
      <p:grpSp>
        <p:nvGrpSpPr>
          <p:cNvPr id="9222" name="Group 12"/>
          <p:cNvGrpSpPr>
            <a:grpSpLocks/>
          </p:cNvGrpSpPr>
          <p:nvPr/>
        </p:nvGrpSpPr>
        <p:grpSpPr bwMode="auto">
          <a:xfrm rot="-3718037">
            <a:off x="3181350" y="5365751"/>
            <a:ext cx="1412875" cy="939800"/>
            <a:chOff x="329595" y="245870"/>
            <a:chExt cx="1413164" cy="940684"/>
          </a:xfrm>
        </p:grpSpPr>
        <p:sp>
          <p:nvSpPr>
            <p:cNvPr id="14" name="Freeform 13"/>
            <p:cNvSpPr/>
            <p:nvPr/>
          </p:nvSpPr>
          <p:spPr>
            <a:xfrm>
              <a:off x="401517" y="242983"/>
              <a:ext cx="1300428"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5" name="Text Box 27"/>
            <p:cNvSpPr txBox="1"/>
            <p:nvPr/>
          </p:nvSpPr>
          <p:spPr>
            <a:xfrm rot="1999885">
              <a:off x="330304" y="538059"/>
              <a:ext cx="1413164" cy="467164"/>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Make good choices</a:t>
              </a:r>
              <a:endParaRPr lang="en-GB" sz="1100" dirty="0">
                <a:ea typeface="Calibri" panose="020F0502020204030204" pitchFamily="34" charset="0"/>
                <a:cs typeface="Times New Roman" panose="02020603050405020304" pitchFamily="18" charset="0"/>
              </a:endParaRPr>
            </a:p>
          </p:txBody>
        </p:sp>
      </p:grpSp>
      <p:grpSp>
        <p:nvGrpSpPr>
          <p:cNvPr id="9223" name="Group 15"/>
          <p:cNvGrpSpPr>
            <a:grpSpLocks/>
          </p:cNvGrpSpPr>
          <p:nvPr/>
        </p:nvGrpSpPr>
        <p:grpSpPr bwMode="auto">
          <a:xfrm>
            <a:off x="4471988" y="5365750"/>
            <a:ext cx="1431925" cy="939800"/>
            <a:chOff x="151102" y="119103"/>
            <a:chExt cx="1433358" cy="940684"/>
          </a:xfrm>
        </p:grpSpPr>
        <p:sp>
          <p:nvSpPr>
            <p:cNvPr id="17" name="Freeform 16"/>
            <p:cNvSpPr/>
            <p:nvPr/>
          </p:nvSpPr>
          <p:spPr>
            <a:xfrm>
              <a:off x="284585" y="119103"/>
              <a:ext cx="1299875"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50E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8" name="Text Box 27"/>
            <p:cNvSpPr txBox="1"/>
            <p:nvPr/>
          </p:nvSpPr>
          <p:spPr>
            <a:xfrm rot="1999885">
              <a:off x="151102" y="398766"/>
              <a:ext cx="1412699"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Be the best you can be!</a:t>
              </a:r>
              <a:endParaRPr lang="en-GB" sz="1100" dirty="0">
                <a:ea typeface="Calibri" panose="020F0502020204030204" pitchFamily="34" charset="0"/>
                <a:cs typeface="Times New Roman" panose="02020603050405020304" pitchFamily="18" charset="0"/>
              </a:endParaRPr>
            </a:p>
          </p:txBody>
        </p:sp>
      </p:grpSp>
      <p:grpSp>
        <p:nvGrpSpPr>
          <p:cNvPr id="9224" name="Group 18"/>
          <p:cNvGrpSpPr>
            <a:grpSpLocks/>
          </p:cNvGrpSpPr>
          <p:nvPr/>
        </p:nvGrpSpPr>
        <p:grpSpPr bwMode="auto">
          <a:xfrm rot="-3841986">
            <a:off x="5968206" y="5403057"/>
            <a:ext cx="1412875" cy="941388"/>
            <a:chOff x="15152" y="-11875"/>
            <a:chExt cx="1413164" cy="940684"/>
          </a:xfrm>
        </p:grpSpPr>
        <p:sp>
          <p:nvSpPr>
            <p:cNvPr id="20" name="Freeform 19"/>
            <p:cNvSpPr/>
            <p:nvPr/>
          </p:nvSpPr>
          <p:spPr>
            <a:xfrm>
              <a:off x="107854" y="-15052"/>
              <a:ext cx="1298841"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1" name="Text Box 27"/>
            <p:cNvSpPr txBox="1"/>
            <p:nvPr/>
          </p:nvSpPr>
          <p:spPr>
            <a:xfrm rot="1578766">
              <a:off x="18106" y="287128"/>
              <a:ext cx="1413164" cy="525070"/>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Use kind words</a:t>
              </a:r>
              <a:endParaRPr lang="en-GB" sz="1100" dirty="0">
                <a:ea typeface="Calibri" panose="020F0502020204030204" pitchFamily="34" charset="0"/>
                <a:cs typeface="Times New Roman" panose="02020603050405020304" pitchFamily="18" charset="0"/>
              </a:endParaRPr>
            </a:p>
          </p:txBody>
        </p:sp>
      </p:grpSp>
      <p:grpSp>
        <p:nvGrpSpPr>
          <p:cNvPr id="9225" name="Group 21"/>
          <p:cNvGrpSpPr>
            <a:grpSpLocks/>
          </p:cNvGrpSpPr>
          <p:nvPr/>
        </p:nvGrpSpPr>
        <p:grpSpPr bwMode="auto">
          <a:xfrm>
            <a:off x="7248525" y="5392738"/>
            <a:ext cx="1422400" cy="939800"/>
            <a:chOff x="196989" y="119104"/>
            <a:chExt cx="1423110" cy="940684"/>
          </a:xfrm>
        </p:grpSpPr>
        <p:sp>
          <p:nvSpPr>
            <p:cNvPr id="23" name="Freeform 22"/>
            <p:cNvSpPr/>
            <p:nvPr/>
          </p:nvSpPr>
          <p:spPr>
            <a:xfrm>
              <a:off x="320876" y="119104"/>
              <a:ext cx="1299223" cy="940684"/>
            </a:xfrm>
            <a:custGeom>
              <a:avLst/>
              <a:gdLst>
                <a:gd name="connsiteX0" fmla="*/ 0 w 2695986"/>
                <a:gd name="connsiteY0" fmla="*/ 142504 h 1888176"/>
                <a:gd name="connsiteX1" fmla="*/ 0 w 2695986"/>
                <a:gd name="connsiteY1" fmla="*/ 142504 h 1888176"/>
                <a:gd name="connsiteX2" fmla="*/ 95002 w 2695986"/>
                <a:gd name="connsiteY2" fmla="*/ 106878 h 1888176"/>
                <a:gd name="connsiteX3" fmla="*/ 142503 w 2695986"/>
                <a:gd name="connsiteY3" fmla="*/ 71252 h 1888176"/>
                <a:gd name="connsiteX4" fmla="*/ 178129 w 2695986"/>
                <a:gd name="connsiteY4" fmla="*/ 47501 h 1888176"/>
                <a:gd name="connsiteX5" fmla="*/ 213755 w 2695986"/>
                <a:gd name="connsiteY5" fmla="*/ 35626 h 1888176"/>
                <a:gd name="connsiteX6" fmla="*/ 368135 w 2695986"/>
                <a:gd name="connsiteY6" fmla="*/ 11875 h 1888176"/>
                <a:gd name="connsiteX7" fmla="*/ 486888 w 2695986"/>
                <a:gd name="connsiteY7" fmla="*/ 0 h 1888176"/>
                <a:gd name="connsiteX8" fmla="*/ 795646 w 2695986"/>
                <a:gd name="connsiteY8" fmla="*/ 11875 h 1888176"/>
                <a:gd name="connsiteX9" fmla="*/ 1163781 w 2695986"/>
                <a:gd name="connsiteY9" fmla="*/ 23750 h 1888176"/>
                <a:gd name="connsiteX10" fmla="*/ 1199407 w 2695986"/>
                <a:gd name="connsiteY10" fmla="*/ 35626 h 1888176"/>
                <a:gd name="connsiteX11" fmla="*/ 1318161 w 2695986"/>
                <a:gd name="connsiteY11" fmla="*/ 71252 h 1888176"/>
                <a:gd name="connsiteX12" fmla="*/ 1401288 w 2695986"/>
                <a:gd name="connsiteY12" fmla="*/ 95002 h 1888176"/>
                <a:gd name="connsiteX13" fmla="*/ 1520041 w 2695986"/>
                <a:gd name="connsiteY13" fmla="*/ 130628 h 1888176"/>
                <a:gd name="connsiteX14" fmla="*/ 1591293 w 2695986"/>
                <a:gd name="connsiteY14" fmla="*/ 178129 h 1888176"/>
                <a:gd name="connsiteX15" fmla="*/ 1662545 w 2695986"/>
                <a:gd name="connsiteY15" fmla="*/ 201880 h 1888176"/>
                <a:gd name="connsiteX16" fmla="*/ 1698171 w 2695986"/>
                <a:gd name="connsiteY16" fmla="*/ 225631 h 1888176"/>
                <a:gd name="connsiteX17" fmla="*/ 1781298 w 2695986"/>
                <a:gd name="connsiteY17" fmla="*/ 249381 h 1888176"/>
                <a:gd name="connsiteX18" fmla="*/ 1816924 w 2695986"/>
                <a:gd name="connsiteY18" fmla="*/ 285007 h 1888176"/>
                <a:gd name="connsiteX19" fmla="*/ 1888176 w 2695986"/>
                <a:gd name="connsiteY19" fmla="*/ 308758 h 1888176"/>
                <a:gd name="connsiteX20" fmla="*/ 1923802 w 2695986"/>
                <a:gd name="connsiteY20" fmla="*/ 332509 h 1888176"/>
                <a:gd name="connsiteX21" fmla="*/ 1947553 w 2695986"/>
                <a:gd name="connsiteY21" fmla="*/ 368135 h 1888176"/>
                <a:gd name="connsiteX22" fmla="*/ 1983179 w 2695986"/>
                <a:gd name="connsiteY22" fmla="*/ 380010 h 1888176"/>
                <a:gd name="connsiteX23" fmla="*/ 2018805 w 2695986"/>
                <a:gd name="connsiteY23" fmla="*/ 415636 h 1888176"/>
                <a:gd name="connsiteX24" fmla="*/ 2090057 w 2695986"/>
                <a:gd name="connsiteY24" fmla="*/ 463137 h 1888176"/>
                <a:gd name="connsiteX25" fmla="*/ 2196935 w 2695986"/>
                <a:gd name="connsiteY25" fmla="*/ 558140 h 1888176"/>
                <a:gd name="connsiteX26" fmla="*/ 2256311 w 2695986"/>
                <a:gd name="connsiteY26" fmla="*/ 617517 h 1888176"/>
                <a:gd name="connsiteX27" fmla="*/ 2315688 w 2695986"/>
                <a:gd name="connsiteY27" fmla="*/ 676893 h 1888176"/>
                <a:gd name="connsiteX28" fmla="*/ 2339439 w 2695986"/>
                <a:gd name="connsiteY28" fmla="*/ 712519 h 1888176"/>
                <a:gd name="connsiteX29" fmla="*/ 2375065 w 2695986"/>
                <a:gd name="connsiteY29" fmla="*/ 783771 h 1888176"/>
                <a:gd name="connsiteX30" fmla="*/ 2446316 w 2695986"/>
                <a:gd name="connsiteY30" fmla="*/ 890649 h 1888176"/>
                <a:gd name="connsiteX31" fmla="*/ 2493818 w 2695986"/>
                <a:gd name="connsiteY31" fmla="*/ 1009402 h 1888176"/>
                <a:gd name="connsiteX32" fmla="*/ 2529444 w 2695986"/>
                <a:gd name="connsiteY32" fmla="*/ 1045028 h 1888176"/>
                <a:gd name="connsiteX33" fmla="*/ 2565070 w 2695986"/>
                <a:gd name="connsiteY33" fmla="*/ 1128155 h 1888176"/>
                <a:gd name="connsiteX34" fmla="*/ 2576945 w 2695986"/>
                <a:gd name="connsiteY34" fmla="*/ 1163781 h 1888176"/>
                <a:gd name="connsiteX35" fmla="*/ 2624446 w 2695986"/>
                <a:gd name="connsiteY35" fmla="*/ 1235033 h 1888176"/>
                <a:gd name="connsiteX36" fmla="*/ 2648197 w 2695986"/>
                <a:gd name="connsiteY36" fmla="*/ 1306285 h 1888176"/>
                <a:gd name="connsiteX37" fmla="*/ 2671948 w 2695986"/>
                <a:gd name="connsiteY37" fmla="*/ 1377537 h 1888176"/>
                <a:gd name="connsiteX38" fmla="*/ 2683823 w 2695986"/>
                <a:gd name="connsiteY38" fmla="*/ 1413163 h 1888176"/>
                <a:gd name="connsiteX39" fmla="*/ 2695698 w 2695986"/>
                <a:gd name="connsiteY39" fmla="*/ 1650670 h 1888176"/>
                <a:gd name="connsiteX40" fmla="*/ 2660072 w 2695986"/>
                <a:gd name="connsiteY40" fmla="*/ 1674420 h 1888176"/>
                <a:gd name="connsiteX41" fmla="*/ 2576945 w 2695986"/>
                <a:gd name="connsiteY41" fmla="*/ 1757548 h 1888176"/>
                <a:gd name="connsiteX42" fmla="*/ 2517568 w 2695986"/>
                <a:gd name="connsiteY42" fmla="*/ 1769423 h 1888176"/>
                <a:gd name="connsiteX43" fmla="*/ 2481942 w 2695986"/>
                <a:gd name="connsiteY43" fmla="*/ 1781298 h 1888176"/>
                <a:gd name="connsiteX44" fmla="*/ 2398815 w 2695986"/>
                <a:gd name="connsiteY44" fmla="*/ 1805049 h 1888176"/>
                <a:gd name="connsiteX45" fmla="*/ 2363189 w 2695986"/>
                <a:gd name="connsiteY45" fmla="*/ 1828800 h 1888176"/>
                <a:gd name="connsiteX46" fmla="*/ 2220685 w 2695986"/>
                <a:gd name="connsiteY46" fmla="*/ 1864426 h 1888176"/>
                <a:gd name="connsiteX47" fmla="*/ 2185059 w 2695986"/>
                <a:gd name="connsiteY47" fmla="*/ 1876301 h 1888176"/>
                <a:gd name="connsiteX48" fmla="*/ 2090057 w 2695986"/>
                <a:gd name="connsiteY48" fmla="*/ 1888176 h 1888176"/>
                <a:gd name="connsiteX49" fmla="*/ 1591293 w 2695986"/>
                <a:gd name="connsiteY49" fmla="*/ 1876301 h 1888176"/>
                <a:gd name="connsiteX50" fmla="*/ 1543792 w 2695986"/>
                <a:gd name="connsiteY50" fmla="*/ 1864426 h 1888176"/>
                <a:gd name="connsiteX51" fmla="*/ 1436914 w 2695986"/>
                <a:gd name="connsiteY51" fmla="*/ 1828800 h 1888176"/>
                <a:gd name="connsiteX52" fmla="*/ 1401288 w 2695986"/>
                <a:gd name="connsiteY52" fmla="*/ 1816924 h 1888176"/>
                <a:gd name="connsiteX53" fmla="*/ 1353787 w 2695986"/>
                <a:gd name="connsiteY53" fmla="*/ 1805049 h 1888176"/>
                <a:gd name="connsiteX54" fmla="*/ 1270659 w 2695986"/>
                <a:gd name="connsiteY54" fmla="*/ 1781298 h 1888176"/>
                <a:gd name="connsiteX55" fmla="*/ 1199407 w 2695986"/>
                <a:gd name="connsiteY55" fmla="*/ 1769423 h 1888176"/>
                <a:gd name="connsiteX56" fmla="*/ 1116280 w 2695986"/>
                <a:gd name="connsiteY56" fmla="*/ 1733797 h 1888176"/>
                <a:gd name="connsiteX57" fmla="*/ 1080654 w 2695986"/>
                <a:gd name="connsiteY57" fmla="*/ 1721922 h 1888176"/>
                <a:gd name="connsiteX58" fmla="*/ 1045028 w 2695986"/>
                <a:gd name="connsiteY58" fmla="*/ 1686296 h 1888176"/>
                <a:gd name="connsiteX59" fmla="*/ 938150 w 2695986"/>
                <a:gd name="connsiteY59" fmla="*/ 1626919 h 1888176"/>
                <a:gd name="connsiteX60" fmla="*/ 890649 w 2695986"/>
                <a:gd name="connsiteY60" fmla="*/ 1615044 h 1888176"/>
                <a:gd name="connsiteX61" fmla="*/ 819397 w 2695986"/>
                <a:gd name="connsiteY61" fmla="*/ 1567542 h 1888176"/>
                <a:gd name="connsiteX62" fmla="*/ 783771 w 2695986"/>
                <a:gd name="connsiteY62" fmla="*/ 1531917 h 1888176"/>
                <a:gd name="connsiteX63" fmla="*/ 712519 w 2695986"/>
                <a:gd name="connsiteY63" fmla="*/ 1484415 h 1888176"/>
                <a:gd name="connsiteX64" fmla="*/ 617516 w 2695986"/>
                <a:gd name="connsiteY64" fmla="*/ 1377537 h 1888176"/>
                <a:gd name="connsiteX65" fmla="*/ 546265 w 2695986"/>
                <a:gd name="connsiteY65" fmla="*/ 1318161 h 1888176"/>
                <a:gd name="connsiteX66" fmla="*/ 498763 w 2695986"/>
                <a:gd name="connsiteY66" fmla="*/ 1246909 h 1888176"/>
                <a:gd name="connsiteX67" fmla="*/ 427511 w 2695986"/>
                <a:gd name="connsiteY67" fmla="*/ 1175657 h 1888176"/>
                <a:gd name="connsiteX68" fmla="*/ 380010 w 2695986"/>
                <a:gd name="connsiteY68" fmla="*/ 1104405 h 1888176"/>
                <a:gd name="connsiteX69" fmla="*/ 368135 w 2695986"/>
                <a:gd name="connsiteY69" fmla="*/ 1068779 h 1888176"/>
                <a:gd name="connsiteX70" fmla="*/ 344384 w 2695986"/>
                <a:gd name="connsiteY70" fmla="*/ 1033153 h 1888176"/>
                <a:gd name="connsiteX71" fmla="*/ 308758 w 2695986"/>
                <a:gd name="connsiteY71" fmla="*/ 961901 h 1888176"/>
                <a:gd name="connsiteX72" fmla="*/ 285007 w 2695986"/>
                <a:gd name="connsiteY72" fmla="*/ 914400 h 1888176"/>
                <a:gd name="connsiteX73" fmla="*/ 261257 w 2695986"/>
                <a:gd name="connsiteY73" fmla="*/ 878774 h 1888176"/>
                <a:gd name="connsiteX74" fmla="*/ 225631 w 2695986"/>
                <a:gd name="connsiteY74" fmla="*/ 807522 h 1888176"/>
                <a:gd name="connsiteX75" fmla="*/ 190005 w 2695986"/>
                <a:gd name="connsiteY75" fmla="*/ 724394 h 1888176"/>
                <a:gd name="connsiteX76" fmla="*/ 166254 w 2695986"/>
                <a:gd name="connsiteY76" fmla="*/ 653142 h 1888176"/>
                <a:gd name="connsiteX77" fmla="*/ 142503 w 2695986"/>
                <a:gd name="connsiteY77" fmla="*/ 581891 h 1888176"/>
                <a:gd name="connsiteX78" fmla="*/ 130628 w 2695986"/>
                <a:gd name="connsiteY78" fmla="*/ 546265 h 1888176"/>
                <a:gd name="connsiteX79" fmla="*/ 118753 w 2695986"/>
                <a:gd name="connsiteY79" fmla="*/ 510639 h 1888176"/>
                <a:gd name="connsiteX80" fmla="*/ 95002 w 2695986"/>
                <a:gd name="connsiteY80" fmla="*/ 475013 h 1888176"/>
                <a:gd name="connsiteX81" fmla="*/ 71252 w 2695986"/>
                <a:gd name="connsiteY81" fmla="*/ 356259 h 1888176"/>
                <a:gd name="connsiteX82" fmla="*/ 59376 w 2695986"/>
                <a:gd name="connsiteY82" fmla="*/ 225631 h 1888176"/>
                <a:gd name="connsiteX83" fmla="*/ 47501 w 2695986"/>
                <a:gd name="connsiteY83" fmla="*/ 190005 h 1888176"/>
                <a:gd name="connsiteX84" fmla="*/ 0 w 2695986"/>
                <a:gd name="connsiteY84" fmla="*/ 142504 h 188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95986" h="1888176">
                  <a:moveTo>
                    <a:pt x="0" y="142504"/>
                  </a:moveTo>
                  <a:lnTo>
                    <a:pt x="0" y="142504"/>
                  </a:lnTo>
                  <a:cubicBezTo>
                    <a:pt x="31667" y="130629"/>
                    <a:pt x="64752" y="122003"/>
                    <a:pt x="95002" y="106878"/>
                  </a:cubicBezTo>
                  <a:cubicBezTo>
                    <a:pt x="112705" y="98027"/>
                    <a:pt x="126398" y="82756"/>
                    <a:pt x="142503" y="71252"/>
                  </a:cubicBezTo>
                  <a:cubicBezTo>
                    <a:pt x="154117" y="62956"/>
                    <a:pt x="165363" y="53884"/>
                    <a:pt x="178129" y="47501"/>
                  </a:cubicBezTo>
                  <a:cubicBezTo>
                    <a:pt x="189325" y="41903"/>
                    <a:pt x="201452" y="37933"/>
                    <a:pt x="213755" y="35626"/>
                  </a:cubicBezTo>
                  <a:cubicBezTo>
                    <a:pt x="264929" y="26031"/>
                    <a:pt x="316507" y="18609"/>
                    <a:pt x="368135" y="11875"/>
                  </a:cubicBezTo>
                  <a:cubicBezTo>
                    <a:pt x="407583" y="6730"/>
                    <a:pt x="447304" y="3958"/>
                    <a:pt x="486888" y="0"/>
                  </a:cubicBezTo>
                  <a:lnTo>
                    <a:pt x="795646" y="11875"/>
                  </a:lnTo>
                  <a:cubicBezTo>
                    <a:pt x="918346" y="16180"/>
                    <a:pt x="1041217" y="16540"/>
                    <a:pt x="1163781" y="23750"/>
                  </a:cubicBezTo>
                  <a:cubicBezTo>
                    <a:pt x="1176277" y="24485"/>
                    <a:pt x="1187371" y="32187"/>
                    <a:pt x="1199407" y="35626"/>
                  </a:cubicBezTo>
                  <a:cubicBezTo>
                    <a:pt x="1325065" y="71529"/>
                    <a:pt x="1148796" y="14797"/>
                    <a:pt x="1318161" y="71252"/>
                  </a:cubicBezTo>
                  <a:cubicBezTo>
                    <a:pt x="1437885" y="111160"/>
                    <a:pt x="1252181" y="50270"/>
                    <a:pt x="1401288" y="95002"/>
                  </a:cubicBezTo>
                  <a:cubicBezTo>
                    <a:pt x="1545847" y="138370"/>
                    <a:pt x="1410556" y="103257"/>
                    <a:pt x="1520041" y="130628"/>
                  </a:cubicBezTo>
                  <a:cubicBezTo>
                    <a:pt x="1543792" y="146462"/>
                    <a:pt x="1564213" y="169102"/>
                    <a:pt x="1591293" y="178129"/>
                  </a:cubicBezTo>
                  <a:lnTo>
                    <a:pt x="1662545" y="201880"/>
                  </a:lnTo>
                  <a:cubicBezTo>
                    <a:pt x="1674420" y="209797"/>
                    <a:pt x="1685405" y="219248"/>
                    <a:pt x="1698171" y="225631"/>
                  </a:cubicBezTo>
                  <a:cubicBezTo>
                    <a:pt x="1715206" y="234149"/>
                    <a:pt x="1766080" y="245577"/>
                    <a:pt x="1781298" y="249381"/>
                  </a:cubicBezTo>
                  <a:cubicBezTo>
                    <a:pt x="1793173" y="261256"/>
                    <a:pt x="1802243" y="276851"/>
                    <a:pt x="1816924" y="285007"/>
                  </a:cubicBezTo>
                  <a:cubicBezTo>
                    <a:pt x="1838809" y="297165"/>
                    <a:pt x="1888176" y="308758"/>
                    <a:pt x="1888176" y="308758"/>
                  </a:cubicBezTo>
                  <a:cubicBezTo>
                    <a:pt x="1900051" y="316675"/>
                    <a:pt x="1913710" y="322417"/>
                    <a:pt x="1923802" y="332509"/>
                  </a:cubicBezTo>
                  <a:cubicBezTo>
                    <a:pt x="1933894" y="342601"/>
                    <a:pt x="1936408" y="359219"/>
                    <a:pt x="1947553" y="368135"/>
                  </a:cubicBezTo>
                  <a:cubicBezTo>
                    <a:pt x="1957328" y="375955"/>
                    <a:pt x="1971304" y="376052"/>
                    <a:pt x="1983179" y="380010"/>
                  </a:cubicBezTo>
                  <a:cubicBezTo>
                    <a:pt x="1995054" y="391885"/>
                    <a:pt x="2005548" y="405325"/>
                    <a:pt x="2018805" y="415636"/>
                  </a:cubicBezTo>
                  <a:cubicBezTo>
                    <a:pt x="2041337" y="433161"/>
                    <a:pt x="2069873" y="442953"/>
                    <a:pt x="2090057" y="463137"/>
                  </a:cubicBezTo>
                  <a:cubicBezTo>
                    <a:pt x="2171401" y="544481"/>
                    <a:pt x="2133362" y="515757"/>
                    <a:pt x="2196935" y="558140"/>
                  </a:cubicBezTo>
                  <a:cubicBezTo>
                    <a:pt x="2260263" y="653134"/>
                    <a:pt x="2177149" y="538356"/>
                    <a:pt x="2256311" y="617517"/>
                  </a:cubicBezTo>
                  <a:cubicBezTo>
                    <a:pt x="2335481" y="696685"/>
                    <a:pt x="2220684" y="613556"/>
                    <a:pt x="2315688" y="676893"/>
                  </a:cubicBezTo>
                  <a:cubicBezTo>
                    <a:pt x="2323605" y="688768"/>
                    <a:pt x="2333056" y="699753"/>
                    <a:pt x="2339439" y="712519"/>
                  </a:cubicBezTo>
                  <a:cubicBezTo>
                    <a:pt x="2388605" y="810851"/>
                    <a:pt x="2306998" y="681671"/>
                    <a:pt x="2375065" y="783771"/>
                  </a:cubicBezTo>
                  <a:cubicBezTo>
                    <a:pt x="2405074" y="873800"/>
                    <a:pt x="2378787" y="840002"/>
                    <a:pt x="2446316" y="890649"/>
                  </a:cubicBezTo>
                  <a:cubicBezTo>
                    <a:pt x="2457132" y="923096"/>
                    <a:pt x="2471975" y="978823"/>
                    <a:pt x="2493818" y="1009402"/>
                  </a:cubicBezTo>
                  <a:cubicBezTo>
                    <a:pt x="2503580" y="1023068"/>
                    <a:pt x="2517569" y="1033153"/>
                    <a:pt x="2529444" y="1045028"/>
                  </a:cubicBezTo>
                  <a:cubicBezTo>
                    <a:pt x="2554159" y="1143889"/>
                    <a:pt x="2524065" y="1046144"/>
                    <a:pt x="2565070" y="1128155"/>
                  </a:cubicBezTo>
                  <a:cubicBezTo>
                    <a:pt x="2570668" y="1139351"/>
                    <a:pt x="2570866" y="1152839"/>
                    <a:pt x="2576945" y="1163781"/>
                  </a:cubicBezTo>
                  <a:cubicBezTo>
                    <a:pt x="2590807" y="1188734"/>
                    <a:pt x="2615419" y="1207953"/>
                    <a:pt x="2624446" y="1235033"/>
                  </a:cubicBezTo>
                  <a:lnTo>
                    <a:pt x="2648197" y="1306285"/>
                  </a:lnTo>
                  <a:lnTo>
                    <a:pt x="2671948" y="1377537"/>
                  </a:lnTo>
                  <a:lnTo>
                    <a:pt x="2683823" y="1413163"/>
                  </a:lnTo>
                  <a:cubicBezTo>
                    <a:pt x="2698923" y="1579272"/>
                    <a:pt x="2695698" y="1500069"/>
                    <a:pt x="2695698" y="1650670"/>
                  </a:cubicBezTo>
                  <a:lnTo>
                    <a:pt x="2660072" y="1674420"/>
                  </a:lnTo>
                  <a:cubicBezTo>
                    <a:pt x="2632363" y="1702129"/>
                    <a:pt x="2609550" y="1735811"/>
                    <a:pt x="2576945" y="1757548"/>
                  </a:cubicBezTo>
                  <a:cubicBezTo>
                    <a:pt x="2560151" y="1768744"/>
                    <a:pt x="2537150" y="1764528"/>
                    <a:pt x="2517568" y="1769423"/>
                  </a:cubicBezTo>
                  <a:cubicBezTo>
                    <a:pt x="2505424" y="1772459"/>
                    <a:pt x="2493978" y="1777859"/>
                    <a:pt x="2481942" y="1781298"/>
                  </a:cubicBezTo>
                  <a:cubicBezTo>
                    <a:pt x="2377563" y="1811121"/>
                    <a:pt x="2484234" y="1776577"/>
                    <a:pt x="2398815" y="1805049"/>
                  </a:cubicBezTo>
                  <a:cubicBezTo>
                    <a:pt x="2386940" y="1812966"/>
                    <a:pt x="2376231" y="1823003"/>
                    <a:pt x="2363189" y="1828800"/>
                  </a:cubicBezTo>
                  <a:cubicBezTo>
                    <a:pt x="2291208" y="1860791"/>
                    <a:pt x="2295364" y="1847831"/>
                    <a:pt x="2220685" y="1864426"/>
                  </a:cubicBezTo>
                  <a:cubicBezTo>
                    <a:pt x="2208465" y="1867141"/>
                    <a:pt x="2197375" y="1874062"/>
                    <a:pt x="2185059" y="1876301"/>
                  </a:cubicBezTo>
                  <a:cubicBezTo>
                    <a:pt x="2153660" y="1882010"/>
                    <a:pt x="2121724" y="1884218"/>
                    <a:pt x="2090057" y="1888176"/>
                  </a:cubicBezTo>
                  <a:lnTo>
                    <a:pt x="1591293" y="1876301"/>
                  </a:lnTo>
                  <a:cubicBezTo>
                    <a:pt x="1574987" y="1875592"/>
                    <a:pt x="1559425" y="1869116"/>
                    <a:pt x="1543792" y="1864426"/>
                  </a:cubicBezTo>
                  <a:cubicBezTo>
                    <a:pt x="1507823" y="1853635"/>
                    <a:pt x="1472540" y="1840675"/>
                    <a:pt x="1436914" y="1828800"/>
                  </a:cubicBezTo>
                  <a:cubicBezTo>
                    <a:pt x="1425039" y="1824841"/>
                    <a:pt x="1413432" y="1819960"/>
                    <a:pt x="1401288" y="1816924"/>
                  </a:cubicBezTo>
                  <a:cubicBezTo>
                    <a:pt x="1385454" y="1812966"/>
                    <a:pt x="1369480" y="1809533"/>
                    <a:pt x="1353787" y="1805049"/>
                  </a:cubicBezTo>
                  <a:cubicBezTo>
                    <a:pt x="1300974" y="1789960"/>
                    <a:pt x="1332526" y="1793672"/>
                    <a:pt x="1270659" y="1781298"/>
                  </a:cubicBezTo>
                  <a:cubicBezTo>
                    <a:pt x="1247048" y="1776576"/>
                    <a:pt x="1222912" y="1774646"/>
                    <a:pt x="1199407" y="1769423"/>
                  </a:cubicBezTo>
                  <a:cubicBezTo>
                    <a:pt x="1160843" y="1760853"/>
                    <a:pt x="1155382" y="1750555"/>
                    <a:pt x="1116280" y="1733797"/>
                  </a:cubicBezTo>
                  <a:cubicBezTo>
                    <a:pt x="1104774" y="1728866"/>
                    <a:pt x="1092529" y="1725880"/>
                    <a:pt x="1080654" y="1721922"/>
                  </a:cubicBezTo>
                  <a:cubicBezTo>
                    <a:pt x="1068779" y="1710047"/>
                    <a:pt x="1058285" y="1696607"/>
                    <a:pt x="1045028" y="1686296"/>
                  </a:cubicBezTo>
                  <a:cubicBezTo>
                    <a:pt x="995638" y="1647881"/>
                    <a:pt x="986702" y="1640791"/>
                    <a:pt x="938150" y="1626919"/>
                  </a:cubicBezTo>
                  <a:cubicBezTo>
                    <a:pt x="922457" y="1622435"/>
                    <a:pt x="906483" y="1619002"/>
                    <a:pt x="890649" y="1615044"/>
                  </a:cubicBezTo>
                  <a:cubicBezTo>
                    <a:pt x="866898" y="1599210"/>
                    <a:pt x="839582" y="1587726"/>
                    <a:pt x="819397" y="1567542"/>
                  </a:cubicBezTo>
                  <a:cubicBezTo>
                    <a:pt x="807522" y="1555667"/>
                    <a:pt x="797027" y="1542228"/>
                    <a:pt x="783771" y="1531917"/>
                  </a:cubicBezTo>
                  <a:cubicBezTo>
                    <a:pt x="761239" y="1514392"/>
                    <a:pt x="712519" y="1484415"/>
                    <a:pt x="712519" y="1484415"/>
                  </a:cubicBezTo>
                  <a:cubicBezTo>
                    <a:pt x="670136" y="1420841"/>
                    <a:pt x="698862" y="1458883"/>
                    <a:pt x="617516" y="1377537"/>
                  </a:cubicBezTo>
                  <a:cubicBezTo>
                    <a:pt x="571797" y="1331817"/>
                    <a:pt x="595867" y="1351228"/>
                    <a:pt x="546265" y="1318161"/>
                  </a:cubicBezTo>
                  <a:cubicBezTo>
                    <a:pt x="530431" y="1294410"/>
                    <a:pt x="518947" y="1267093"/>
                    <a:pt x="498763" y="1246909"/>
                  </a:cubicBezTo>
                  <a:lnTo>
                    <a:pt x="427511" y="1175657"/>
                  </a:lnTo>
                  <a:cubicBezTo>
                    <a:pt x="399275" y="1090947"/>
                    <a:pt x="439313" y="1193360"/>
                    <a:pt x="380010" y="1104405"/>
                  </a:cubicBezTo>
                  <a:cubicBezTo>
                    <a:pt x="373066" y="1093990"/>
                    <a:pt x="373733" y="1079975"/>
                    <a:pt x="368135" y="1068779"/>
                  </a:cubicBezTo>
                  <a:cubicBezTo>
                    <a:pt x="361752" y="1056013"/>
                    <a:pt x="352301" y="1045028"/>
                    <a:pt x="344384" y="1033153"/>
                  </a:cubicBezTo>
                  <a:cubicBezTo>
                    <a:pt x="322612" y="967836"/>
                    <a:pt x="345591" y="1026357"/>
                    <a:pt x="308758" y="961901"/>
                  </a:cubicBezTo>
                  <a:cubicBezTo>
                    <a:pt x="299975" y="946531"/>
                    <a:pt x="293790" y="929770"/>
                    <a:pt x="285007" y="914400"/>
                  </a:cubicBezTo>
                  <a:cubicBezTo>
                    <a:pt x="277926" y="902008"/>
                    <a:pt x="267640" y="891539"/>
                    <a:pt x="261257" y="878774"/>
                  </a:cubicBezTo>
                  <a:cubicBezTo>
                    <a:pt x="212091" y="780442"/>
                    <a:pt x="293695" y="909620"/>
                    <a:pt x="225631" y="807522"/>
                  </a:cubicBezTo>
                  <a:cubicBezTo>
                    <a:pt x="194215" y="681864"/>
                    <a:pt x="236868" y="829836"/>
                    <a:pt x="190005" y="724394"/>
                  </a:cubicBezTo>
                  <a:cubicBezTo>
                    <a:pt x="179837" y="701516"/>
                    <a:pt x="174171" y="676893"/>
                    <a:pt x="166254" y="653142"/>
                  </a:cubicBezTo>
                  <a:lnTo>
                    <a:pt x="142503" y="581891"/>
                  </a:lnTo>
                  <a:lnTo>
                    <a:pt x="130628" y="546265"/>
                  </a:lnTo>
                  <a:cubicBezTo>
                    <a:pt x="126670" y="534390"/>
                    <a:pt x="125697" y="521054"/>
                    <a:pt x="118753" y="510639"/>
                  </a:cubicBezTo>
                  <a:lnTo>
                    <a:pt x="95002" y="475013"/>
                  </a:lnTo>
                  <a:cubicBezTo>
                    <a:pt x="82769" y="426080"/>
                    <a:pt x="77723" y="411259"/>
                    <a:pt x="71252" y="356259"/>
                  </a:cubicBezTo>
                  <a:cubicBezTo>
                    <a:pt x="66143" y="312836"/>
                    <a:pt x="65559" y="268914"/>
                    <a:pt x="59376" y="225631"/>
                  </a:cubicBezTo>
                  <a:cubicBezTo>
                    <a:pt x="57606" y="213239"/>
                    <a:pt x="50940" y="202041"/>
                    <a:pt x="47501" y="190005"/>
                  </a:cubicBezTo>
                  <a:cubicBezTo>
                    <a:pt x="33706" y="141721"/>
                    <a:pt x="7917" y="150421"/>
                    <a:pt x="0" y="142504"/>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4" name="Text Box 27"/>
            <p:cNvSpPr txBox="1"/>
            <p:nvPr/>
          </p:nvSpPr>
          <p:spPr>
            <a:xfrm rot="1999885">
              <a:off x="196989" y="419423"/>
              <a:ext cx="1413580" cy="525957"/>
            </a:xfrm>
            <a:prstGeom prst="rect">
              <a:avLst/>
            </a:prstGeom>
            <a:solidFill>
              <a:schemeClr val="lt1">
                <a:alpha val="0"/>
              </a:schemeClr>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800"/>
                </a:spcAft>
                <a:defRPr/>
              </a:pPr>
              <a:r>
                <a:rPr lang="en-GB" sz="1100" dirty="0">
                  <a:latin typeface="Comic Sans MS" panose="030F0702030302020204" pitchFamily="66" charset="0"/>
                  <a:ea typeface="Calibri" panose="020F0502020204030204" pitchFamily="34" charset="0"/>
                  <a:cs typeface="Times New Roman" panose="02020603050405020304" pitchFamily="18" charset="0"/>
                </a:rPr>
                <a:t>Have a go!</a:t>
              </a:r>
              <a:endParaRPr lang="en-GB" sz="1100" dirty="0">
                <a:ea typeface="Calibri" panose="020F0502020204030204" pitchFamily="34" charset="0"/>
                <a:cs typeface="Times New Roman" panose="02020603050405020304" pitchFamily="18" charset="0"/>
              </a:endParaRPr>
            </a:p>
          </p:txBody>
        </p:sp>
      </p:grpSp>
      <p:pic>
        <p:nvPicPr>
          <p:cNvPr id="22" name="Picture 21">
            <a:extLst>
              <a:ext uri="{FF2B5EF4-FFF2-40B4-BE49-F238E27FC236}">
                <a16:creationId xmlns:a16="http://schemas.microsoft.com/office/drawing/2014/main" id="{50D04FCC-07BB-4081-9FB6-7697E85C5E2A}"/>
              </a:ext>
            </a:extLst>
          </p:cNvPr>
          <p:cNvPicPr>
            <a:picLocks noChangeAspect="1"/>
          </p:cNvPicPr>
          <p:nvPr/>
        </p:nvPicPr>
        <p:blipFill>
          <a:blip r:embed="rId2"/>
          <a:stretch>
            <a:fillRect/>
          </a:stretch>
        </p:blipFill>
        <p:spPr>
          <a:xfrm>
            <a:off x="6757987" y="585970"/>
            <a:ext cx="1041861" cy="993775"/>
          </a:xfrm>
          <a:prstGeom prst="rect">
            <a:avLst/>
          </a:prstGeom>
        </p:spPr>
      </p:pic>
      <p:pic>
        <p:nvPicPr>
          <p:cNvPr id="3" name="Picture 2">
            <a:extLst>
              <a:ext uri="{FF2B5EF4-FFF2-40B4-BE49-F238E27FC236}">
                <a16:creationId xmlns:a16="http://schemas.microsoft.com/office/drawing/2014/main" id="{8014A75C-848D-4C0D-9663-FDFD1027D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21" y="2318529"/>
            <a:ext cx="7372350" cy="2220941"/>
          </a:xfrm>
          <a:prstGeom prst="rect">
            <a:avLst/>
          </a:prstGeom>
        </p:spPr>
      </p:pic>
    </p:spTree>
    <p:extLst>
      <p:ext uri="{BB962C8B-B14F-4D97-AF65-F5344CB8AC3E}">
        <p14:creationId xmlns:p14="http://schemas.microsoft.com/office/powerpoint/2010/main" val="60070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78503" y="138536"/>
            <a:ext cx="9701005" cy="993775"/>
          </a:xfrm>
        </p:spPr>
        <p:txBody>
          <a:bodyPr/>
          <a:lstStyle/>
          <a:p>
            <a:pPr algn="ctr"/>
            <a:r>
              <a:rPr lang="en-GB" altLang="en-US" sz="2800" dirty="0">
                <a:solidFill>
                  <a:srgbClr val="4DB1E3"/>
                </a:solidFill>
                <a:latin typeface="Arial" panose="020B0604020202020204" pitchFamily="34" charset="0"/>
                <a:cs typeface="Arial" panose="020B0604020202020204" pitchFamily="34" charset="0"/>
              </a:rPr>
              <a:t>Reception Weekly Overview</a:t>
            </a:r>
          </a:p>
        </p:txBody>
      </p:sp>
      <p:pic>
        <p:nvPicPr>
          <p:cNvPr id="2" name="Picture 1">
            <a:extLst>
              <a:ext uri="{FF2B5EF4-FFF2-40B4-BE49-F238E27FC236}">
                <a16:creationId xmlns:a16="http://schemas.microsoft.com/office/drawing/2014/main" id="{835EBA09-6741-426D-BAB8-1048EF246877}"/>
              </a:ext>
            </a:extLst>
          </p:cNvPr>
          <p:cNvPicPr>
            <a:picLocks noChangeAspect="1"/>
          </p:cNvPicPr>
          <p:nvPr/>
        </p:nvPicPr>
        <p:blipFill>
          <a:blip r:embed="rId2"/>
          <a:stretch>
            <a:fillRect/>
          </a:stretch>
        </p:blipFill>
        <p:spPr>
          <a:xfrm>
            <a:off x="704102" y="754148"/>
            <a:ext cx="7498730" cy="5349704"/>
          </a:xfrm>
          <a:prstGeom prst="rect">
            <a:avLst/>
          </a:prstGeom>
        </p:spPr>
      </p:pic>
    </p:spTree>
    <p:extLst>
      <p:ext uri="{BB962C8B-B14F-4D97-AF65-F5344CB8AC3E}">
        <p14:creationId xmlns:p14="http://schemas.microsoft.com/office/powerpoint/2010/main" val="173018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C83EAF0-0FFD-4897-A53C-7223DAFB31A2}"/>
              </a:ext>
            </a:extLst>
          </p:cNvPr>
          <p:cNvSpPr txBox="1"/>
          <p:nvPr/>
        </p:nvSpPr>
        <p:spPr>
          <a:xfrm>
            <a:off x="3487588" y="412547"/>
            <a:ext cx="2966220" cy="769441"/>
          </a:xfrm>
          <a:prstGeom prst="rect">
            <a:avLst/>
          </a:prstGeom>
          <a:noFill/>
        </p:spPr>
        <p:txBody>
          <a:bodyPr wrap="square">
            <a:spAutoFit/>
          </a:bodyPr>
          <a:lstStyle/>
          <a:p>
            <a:r>
              <a:rPr lang="en-US" sz="4400" b="1" dirty="0">
                <a:solidFill>
                  <a:srgbClr val="00A7E6"/>
                </a:solidFill>
                <a:latin typeface="Arial" panose="020B0604020202020204" pitchFamily="34" charset="0"/>
                <a:cs typeface="Arial" panose="020B0604020202020204" pitchFamily="34" charset="0"/>
              </a:rPr>
              <a:t>Uniform</a:t>
            </a:r>
          </a:p>
        </p:txBody>
      </p:sp>
      <p:pic>
        <p:nvPicPr>
          <p:cNvPr id="13" name="Picture 12">
            <a:extLst>
              <a:ext uri="{FF2B5EF4-FFF2-40B4-BE49-F238E27FC236}">
                <a16:creationId xmlns:a16="http://schemas.microsoft.com/office/drawing/2014/main" id="{94258C68-98CF-474A-9E9B-B54802C6E10D}"/>
              </a:ext>
            </a:extLst>
          </p:cNvPr>
          <p:cNvPicPr>
            <a:picLocks noChangeAspect="1"/>
          </p:cNvPicPr>
          <p:nvPr/>
        </p:nvPicPr>
        <p:blipFill>
          <a:blip r:embed="rId2"/>
          <a:stretch>
            <a:fillRect/>
          </a:stretch>
        </p:blipFill>
        <p:spPr>
          <a:xfrm>
            <a:off x="7963523" y="5656386"/>
            <a:ext cx="663644" cy="633014"/>
          </a:xfrm>
          <a:prstGeom prst="rect">
            <a:avLst/>
          </a:prstGeom>
        </p:spPr>
      </p:pic>
      <p:sp>
        <p:nvSpPr>
          <p:cNvPr id="25" name="TextBox 24">
            <a:extLst>
              <a:ext uri="{FF2B5EF4-FFF2-40B4-BE49-F238E27FC236}">
                <a16:creationId xmlns:a16="http://schemas.microsoft.com/office/drawing/2014/main" id="{D805956E-8D9D-4E24-BF11-582D03EAF833}"/>
              </a:ext>
            </a:extLst>
          </p:cNvPr>
          <p:cNvSpPr txBox="1"/>
          <p:nvPr/>
        </p:nvSpPr>
        <p:spPr>
          <a:xfrm>
            <a:off x="636104" y="1422136"/>
            <a:ext cx="7991063" cy="2523768"/>
          </a:xfrm>
          <a:prstGeom prst="rect">
            <a:avLst/>
          </a:prstGeom>
          <a:noFill/>
        </p:spPr>
        <p:txBody>
          <a:bodyPr wrap="square">
            <a:spAutoFit/>
          </a:bodyPr>
          <a:lstStyle/>
          <a:p>
            <a:pPr eaLnBrk="1" hangingPunct="1">
              <a:spcBef>
                <a:spcPct val="0"/>
              </a:spcBef>
              <a:buClrTx/>
              <a:buSzTx/>
              <a:buFontTx/>
              <a:buNone/>
            </a:pPr>
            <a:r>
              <a:rPr lang="en-GB" altLang="en-US" sz="2000" dirty="0">
                <a:latin typeface="Grammarsaurus" pitchFamily="2" charset="0"/>
              </a:rPr>
              <a:t>Children expected to wear school uniform – please name all items. Wellington boots. Hats. Coats </a:t>
            </a:r>
          </a:p>
          <a:p>
            <a:pPr eaLnBrk="1" hangingPunct="1">
              <a:spcBef>
                <a:spcPct val="0"/>
              </a:spcBef>
              <a:buClrTx/>
              <a:buSzTx/>
              <a:buFontTx/>
              <a:buNone/>
            </a:pPr>
            <a:endParaRPr lang="en-GB" altLang="en-US" sz="2000" dirty="0">
              <a:latin typeface="Grammarsaurus" pitchFamily="2" charset="0"/>
            </a:endParaRPr>
          </a:p>
          <a:p>
            <a:pPr eaLnBrk="1" hangingPunct="1">
              <a:spcBef>
                <a:spcPct val="0"/>
              </a:spcBef>
              <a:buClrTx/>
              <a:buSzTx/>
              <a:buFontTx/>
              <a:buNone/>
            </a:pPr>
            <a:r>
              <a:rPr lang="en-GB" altLang="en-US" sz="2000" dirty="0">
                <a:latin typeface="Grammarsaurus" pitchFamily="2" charset="0"/>
              </a:rPr>
              <a:t>Earrings (studs only) – removed or taped up for PE.</a:t>
            </a:r>
          </a:p>
          <a:p>
            <a:pPr eaLnBrk="1" hangingPunct="1">
              <a:spcBef>
                <a:spcPct val="0"/>
              </a:spcBef>
              <a:buClrTx/>
              <a:buSzTx/>
              <a:buFontTx/>
              <a:buNone/>
            </a:pPr>
            <a:endParaRPr lang="en-GB" altLang="en-US" sz="2000" dirty="0">
              <a:latin typeface="Grammarsaurus" pitchFamily="2" charset="0"/>
            </a:endParaRPr>
          </a:p>
          <a:p>
            <a:pPr eaLnBrk="1" hangingPunct="1">
              <a:spcBef>
                <a:spcPct val="0"/>
              </a:spcBef>
              <a:buClrTx/>
              <a:buSzTx/>
              <a:buFontTx/>
              <a:buNone/>
            </a:pPr>
            <a:r>
              <a:rPr lang="en-GB" altLang="en-US" sz="2000" dirty="0">
                <a:latin typeface="Grammarsaurus" pitchFamily="2" charset="0"/>
              </a:rPr>
              <a:t>PE Kits – white t-shirt and black shorts, leggings or tracksuit bottoms.</a:t>
            </a:r>
            <a:endParaRPr lang="en-US" altLang="en-US" sz="2000" dirty="0">
              <a:latin typeface="Grammarsaurus" pitchFamily="2" charset="0"/>
            </a:endParaRPr>
          </a:p>
          <a:p>
            <a:pPr eaLnBrk="1" hangingPunct="1">
              <a:spcBef>
                <a:spcPct val="0"/>
              </a:spcBef>
              <a:buClrTx/>
              <a:buSzTx/>
              <a:buFontTx/>
              <a:buNone/>
            </a:pPr>
            <a:r>
              <a:rPr lang="en-GB" altLang="en-US" sz="1800" dirty="0">
                <a:solidFill>
                  <a:srgbClr val="FFCC00"/>
                </a:solidFill>
                <a:latin typeface="Grammarsaurus" pitchFamily="2" charset="0"/>
              </a:rPr>
              <a:t>.</a:t>
            </a:r>
            <a:endParaRPr lang="en-US" altLang="en-US" sz="1800" dirty="0">
              <a:solidFill>
                <a:srgbClr val="FFCC00"/>
              </a:solidFill>
              <a:latin typeface="Grammarsaurus" pitchFamily="2" charset="0"/>
            </a:endParaRPr>
          </a:p>
        </p:txBody>
      </p:sp>
      <p:pic>
        <p:nvPicPr>
          <p:cNvPr id="33" name="Picture 32">
            <a:extLst>
              <a:ext uri="{FF2B5EF4-FFF2-40B4-BE49-F238E27FC236}">
                <a16:creationId xmlns:a16="http://schemas.microsoft.com/office/drawing/2014/main" id="{6B7001B9-AB1E-41A0-90FD-B6C2A464019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057" b="89336" l="1783" r="52998">
                        <a14:foregroundMark x1="14100" y1="20142" x2="26094" y2="5213"/>
                        <a14:foregroundMark x1="26094" y1="5213" x2="40681" y2="53555"/>
                        <a14:foregroundMark x1="40681" y1="53555" x2="49109" y2="68957"/>
                        <a14:foregroundMark x1="49109" y1="68957" x2="31929" y2="89336"/>
                        <a14:foregroundMark x1="31929" y1="89336" x2="17828" y2="89810"/>
                        <a14:foregroundMark x1="17828" y1="89810" x2="8266" y2="67773"/>
                        <a14:foregroundMark x1="8266" y1="67773" x2="1783" y2="65640"/>
                        <a14:foregroundMark x1="20097" y1="9479" x2="36305" y2="20142"/>
                        <a14:foregroundMark x1="36305" y1="20142" x2="40843" y2="44787"/>
                        <a14:foregroundMark x1="40843" y1="44787" x2="53160" y2="68720"/>
                        <a14:foregroundMark x1="53160" y1="68720" x2="29335" y2="89573"/>
                        <a14:foregroundMark x1="29335" y1="89573" x2="12642" y2="89810"/>
                        <a14:foregroundMark x1="52512" y1="66588" x2="53160" y2="61374"/>
                        <a14:foregroundMark x1="20421" y1="11611" x2="34198" y2="11611"/>
                        <a14:foregroundMark x1="34198" y1="11611" x2="17342" y2="8057"/>
                        <a14:foregroundMark x1="17342" y1="8057" x2="15721" y2="9005"/>
                      </a14:backgroundRemoval>
                    </a14:imgEffect>
                  </a14:imgLayer>
                </a14:imgProps>
              </a:ext>
            </a:extLst>
          </a:blip>
          <a:srcRect t="4286" r="49322" b="8147"/>
          <a:stretch/>
        </p:blipFill>
        <p:spPr>
          <a:xfrm>
            <a:off x="1637321" y="4386866"/>
            <a:ext cx="954982" cy="1128627"/>
          </a:xfrm>
          <a:prstGeom prst="rect">
            <a:avLst/>
          </a:prstGeom>
        </p:spPr>
      </p:pic>
      <p:pic>
        <p:nvPicPr>
          <p:cNvPr id="34" name="Picture 33">
            <a:extLst>
              <a:ext uri="{FF2B5EF4-FFF2-40B4-BE49-F238E27FC236}">
                <a16:creationId xmlns:a16="http://schemas.microsoft.com/office/drawing/2014/main" id="{399637B8-1A40-4D6E-A37F-E6EE9BC65D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4571">
                        <a14:foregroundMark x1="74286" y1="80571" x2="94571" y2="80286"/>
                        <a14:foregroundMark x1="94571" y1="80286" x2="90000" y2="64857"/>
                      </a14:backgroundRemoval>
                    </a14:imgEffect>
                  </a14:imgLayer>
                </a14:imgProps>
              </a:ext>
            </a:extLst>
          </a:blip>
          <a:stretch>
            <a:fillRect/>
          </a:stretch>
        </p:blipFill>
        <p:spPr>
          <a:xfrm>
            <a:off x="4231801" y="4386866"/>
            <a:ext cx="1173864" cy="1173864"/>
          </a:xfrm>
          <a:prstGeom prst="rect">
            <a:avLst/>
          </a:prstGeom>
        </p:spPr>
      </p:pic>
      <p:pic>
        <p:nvPicPr>
          <p:cNvPr id="35" name="Picture 34">
            <a:extLst>
              <a:ext uri="{FF2B5EF4-FFF2-40B4-BE49-F238E27FC236}">
                <a16:creationId xmlns:a16="http://schemas.microsoft.com/office/drawing/2014/main" id="{5022BAEC-4E7A-4E68-A1AF-664A42479CA5}"/>
              </a:ext>
            </a:extLst>
          </p:cNvPr>
          <p:cNvPicPr>
            <a:picLocks noChangeAspect="1"/>
          </p:cNvPicPr>
          <p:nvPr/>
        </p:nvPicPr>
        <p:blipFill rotWithShape="1">
          <a:blip r:embed="rId7"/>
          <a:srcRect l="55962"/>
          <a:stretch/>
        </p:blipFill>
        <p:spPr>
          <a:xfrm>
            <a:off x="3057854" y="4396167"/>
            <a:ext cx="714718" cy="1110024"/>
          </a:xfrm>
          <a:prstGeom prst="rect">
            <a:avLst/>
          </a:prstGeom>
        </p:spPr>
      </p:pic>
      <p:pic>
        <p:nvPicPr>
          <p:cNvPr id="36" name="Picture 35">
            <a:extLst>
              <a:ext uri="{FF2B5EF4-FFF2-40B4-BE49-F238E27FC236}">
                <a16:creationId xmlns:a16="http://schemas.microsoft.com/office/drawing/2014/main" id="{1D5EEFDB-D541-499D-8D35-103E9137CD54}"/>
              </a:ext>
            </a:extLst>
          </p:cNvPr>
          <p:cNvPicPr>
            <a:picLocks noChangeAspect="1"/>
          </p:cNvPicPr>
          <p:nvPr/>
        </p:nvPicPr>
        <p:blipFill>
          <a:blip r:embed="rId8"/>
          <a:stretch>
            <a:fillRect/>
          </a:stretch>
        </p:blipFill>
        <p:spPr>
          <a:xfrm>
            <a:off x="5820595" y="4475197"/>
            <a:ext cx="1266425" cy="949819"/>
          </a:xfrm>
          <a:prstGeom prst="rect">
            <a:avLst/>
          </a:prstGeom>
        </p:spPr>
      </p:pic>
      <p:sp>
        <p:nvSpPr>
          <p:cNvPr id="37" name="TextBox 36">
            <a:extLst>
              <a:ext uri="{FF2B5EF4-FFF2-40B4-BE49-F238E27FC236}">
                <a16:creationId xmlns:a16="http://schemas.microsoft.com/office/drawing/2014/main" id="{52AD9C24-CF20-492A-833A-03D6E3C62977}"/>
              </a:ext>
            </a:extLst>
          </p:cNvPr>
          <p:cNvSpPr txBox="1"/>
          <p:nvPr/>
        </p:nvSpPr>
        <p:spPr>
          <a:xfrm>
            <a:off x="1768287" y="5428853"/>
            <a:ext cx="1013160" cy="369332"/>
          </a:xfrm>
          <a:prstGeom prst="rect">
            <a:avLst/>
          </a:prstGeom>
          <a:noFill/>
        </p:spPr>
        <p:txBody>
          <a:bodyPr wrap="square" rtlCol="0">
            <a:spAutoFit/>
          </a:bodyPr>
          <a:lstStyle/>
          <a:p>
            <a:r>
              <a:rPr lang="en-GB" dirty="0">
                <a:latin typeface="Grammarsaurus" pitchFamily="2" charset="0"/>
                <a:cs typeface="Arial" panose="020B0604020202020204" pitchFamily="34" charset="0"/>
              </a:rPr>
              <a:t>Coat</a:t>
            </a:r>
            <a:endParaRPr lang="en-GB" dirty="0">
              <a:latin typeface="Grammarsaurus" pitchFamily="2" charset="0"/>
            </a:endParaRPr>
          </a:p>
        </p:txBody>
      </p:sp>
      <p:sp>
        <p:nvSpPr>
          <p:cNvPr id="38" name="TextBox 37">
            <a:extLst>
              <a:ext uri="{FF2B5EF4-FFF2-40B4-BE49-F238E27FC236}">
                <a16:creationId xmlns:a16="http://schemas.microsoft.com/office/drawing/2014/main" id="{2C3D292E-685D-471A-AF1B-6F399F0B9709}"/>
              </a:ext>
            </a:extLst>
          </p:cNvPr>
          <p:cNvSpPr txBox="1"/>
          <p:nvPr/>
        </p:nvSpPr>
        <p:spPr>
          <a:xfrm>
            <a:off x="2691638" y="5425016"/>
            <a:ext cx="1498750" cy="369332"/>
          </a:xfrm>
          <a:prstGeom prst="rect">
            <a:avLst/>
          </a:prstGeom>
          <a:noFill/>
        </p:spPr>
        <p:txBody>
          <a:bodyPr wrap="square" rtlCol="0">
            <a:spAutoFit/>
          </a:bodyPr>
          <a:lstStyle/>
          <a:p>
            <a:r>
              <a:rPr lang="en-GB" dirty="0">
                <a:latin typeface="Grammarsaurus" pitchFamily="2" charset="0"/>
                <a:cs typeface="Arial" panose="020B0604020202020204" pitchFamily="34" charset="0"/>
              </a:rPr>
              <a:t>Water bottle</a:t>
            </a:r>
            <a:endParaRPr lang="en-GB" dirty="0">
              <a:latin typeface="Grammarsaurus" pitchFamily="2" charset="0"/>
            </a:endParaRPr>
          </a:p>
        </p:txBody>
      </p:sp>
      <p:sp>
        <p:nvSpPr>
          <p:cNvPr id="39" name="TextBox 38">
            <a:extLst>
              <a:ext uri="{FF2B5EF4-FFF2-40B4-BE49-F238E27FC236}">
                <a16:creationId xmlns:a16="http://schemas.microsoft.com/office/drawing/2014/main" id="{E3441645-EEEF-49E8-A141-479F7031F085}"/>
              </a:ext>
            </a:extLst>
          </p:cNvPr>
          <p:cNvSpPr txBox="1"/>
          <p:nvPr/>
        </p:nvSpPr>
        <p:spPr>
          <a:xfrm>
            <a:off x="4321845" y="5411568"/>
            <a:ext cx="1498750" cy="369332"/>
          </a:xfrm>
          <a:prstGeom prst="rect">
            <a:avLst/>
          </a:prstGeom>
          <a:noFill/>
        </p:spPr>
        <p:txBody>
          <a:bodyPr wrap="square" rtlCol="0">
            <a:spAutoFit/>
          </a:bodyPr>
          <a:lstStyle/>
          <a:p>
            <a:r>
              <a:rPr lang="en-GB" dirty="0">
                <a:latin typeface="Grammarsaurus" pitchFamily="2" charset="0"/>
                <a:cs typeface="Arial" panose="020B0604020202020204" pitchFamily="34" charset="0"/>
              </a:rPr>
              <a:t>Book bag</a:t>
            </a:r>
          </a:p>
        </p:txBody>
      </p:sp>
      <p:sp>
        <p:nvSpPr>
          <p:cNvPr id="40" name="TextBox 39">
            <a:extLst>
              <a:ext uri="{FF2B5EF4-FFF2-40B4-BE49-F238E27FC236}">
                <a16:creationId xmlns:a16="http://schemas.microsoft.com/office/drawing/2014/main" id="{B110C3F3-6BD5-4606-856B-3115B183C88E}"/>
              </a:ext>
            </a:extLst>
          </p:cNvPr>
          <p:cNvSpPr txBox="1"/>
          <p:nvPr/>
        </p:nvSpPr>
        <p:spPr>
          <a:xfrm>
            <a:off x="5554640" y="5474371"/>
            <a:ext cx="2376432" cy="646331"/>
          </a:xfrm>
          <a:prstGeom prst="rect">
            <a:avLst/>
          </a:prstGeom>
          <a:noFill/>
        </p:spPr>
        <p:txBody>
          <a:bodyPr wrap="square" rtlCol="0">
            <a:spAutoFit/>
          </a:bodyPr>
          <a:lstStyle/>
          <a:p>
            <a:pPr algn="ctr"/>
            <a:r>
              <a:rPr lang="en-GB" dirty="0">
                <a:latin typeface="Grammarsaurus" pitchFamily="2" charset="0"/>
                <a:cs typeface="Arial" panose="020B0604020202020204" pitchFamily="34" charset="0"/>
              </a:rPr>
              <a:t>Change of underwear/clothes</a:t>
            </a:r>
          </a:p>
        </p:txBody>
      </p:sp>
      <p:sp>
        <p:nvSpPr>
          <p:cNvPr id="41" name="TextBox 40">
            <a:extLst>
              <a:ext uri="{FF2B5EF4-FFF2-40B4-BE49-F238E27FC236}">
                <a16:creationId xmlns:a16="http://schemas.microsoft.com/office/drawing/2014/main" id="{B73F218B-7A30-4A9D-ACBA-3BB389E99F63}"/>
              </a:ext>
            </a:extLst>
          </p:cNvPr>
          <p:cNvSpPr txBox="1"/>
          <p:nvPr/>
        </p:nvSpPr>
        <p:spPr>
          <a:xfrm>
            <a:off x="1902410" y="3728560"/>
            <a:ext cx="5458449" cy="523220"/>
          </a:xfrm>
          <a:prstGeom prst="rect">
            <a:avLst/>
          </a:prstGeom>
          <a:noFill/>
        </p:spPr>
        <p:txBody>
          <a:bodyPr wrap="square">
            <a:spAutoFit/>
          </a:bodyPr>
          <a:lstStyle/>
          <a:p>
            <a:r>
              <a:rPr lang="en-GB" sz="2800" b="1" dirty="0">
                <a:latin typeface="Arial" panose="020B0604020202020204" pitchFamily="34" charset="0"/>
                <a:cs typeface="Arial" panose="020B0604020202020204" pitchFamily="34" charset="0"/>
              </a:rPr>
              <a:t>What do they need every day?</a:t>
            </a:r>
            <a:endParaRPr lang="en-US" sz="2800"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33362" y="393081"/>
            <a:ext cx="8667750" cy="993775"/>
          </a:xfrm>
        </p:spPr>
        <p:txBody>
          <a:bodyPr/>
          <a:lstStyle/>
          <a:p>
            <a:pPr algn="ctr"/>
            <a:r>
              <a:rPr lang="en-GB" altLang="en-US" sz="3200" dirty="0">
                <a:solidFill>
                  <a:srgbClr val="00B0F0"/>
                </a:solidFill>
                <a:latin typeface="Arial" panose="020B0604020202020204" pitchFamily="34" charset="0"/>
                <a:cs typeface="Arial" panose="020B0604020202020204" pitchFamily="34" charset="0"/>
              </a:rPr>
              <a:t>Positive Behaviour Policy and Rewards</a:t>
            </a:r>
            <a:r>
              <a:rPr lang="en-GB" altLang="en-US" sz="4800" dirty="0">
                <a:solidFill>
                  <a:srgbClr val="00B0F0"/>
                </a:solidFill>
                <a:latin typeface="Kinetic Letters" panose="00000500000000000000" pitchFamily="50" charset="0"/>
              </a:rPr>
              <a:t> </a:t>
            </a:r>
          </a:p>
        </p:txBody>
      </p:sp>
      <p:sp>
        <p:nvSpPr>
          <p:cNvPr id="12291" name="Rectangle 2"/>
          <p:cNvSpPr>
            <a:spLocks noChangeArrowheads="1"/>
          </p:cNvSpPr>
          <p:nvPr/>
        </p:nvSpPr>
        <p:spPr bwMode="auto">
          <a:xfrm>
            <a:off x="590848" y="1296215"/>
            <a:ext cx="4828645" cy="602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itchFamily="50" charset="0"/>
                <a:cs typeface="Sassoon Infant Rg" pitchFamily="50" charset="0"/>
              </a:defRPr>
            </a:lvl9pPr>
          </a:lstStyle>
          <a:p>
            <a:pPr marL="0" indent="0">
              <a:buFontTx/>
              <a:buNone/>
            </a:pPr>
            <a:r>
              <a:rPr lang="en-GB" altLang="en-US" sz="2000" dirty="0"/>
              <a:t>Adults notice the children's behaviour and either praise them for it or support them with understanding the cause for it. Then we work together to create a natural consequence for their behaviour.</a:t>
            </a:r>
          </a:p>
          <a:p>
            <a:pPr marL="0" indent="0">
              <a:buFontTx/>
              <a:buNone/>
            </a:pPr>
            <a:r>
              <a:rPr lang="en-GB" altLang="en-US" sz="2000" dirty="0"/>
              <a:t>They will also help the children understand how they can learn from it to improve their behaviour in the future.</a:t>
            </a:r>
          </a:p>
          <a:p>
            <a:pPr marL="0" indent="0">
              <a:buFontTx/>
              <a:buNone/>
            </a:pPr>
            <a:r>
              <a:rPr lang="en-GB" altLang="en-US" sz="2000" dirty="0"/>
              <a:t>  </a:t>
            </a:r>
          </a:p>
          <a:p>
            <a:pPr algn="just">
              <a:lnSpc>
                <a:spcPct val="150000"/>
              </a:lnSpc>
              <a:spcBef>
                <a:spcPct val="0"/>
              </a:spcBef>
              <a:buFontTx/>
              <a:buNone/>
              <a:defRPr/>
            </a:pPr>
            <a:endParaRPr lang="en-GB" altLang="en-US" sz="2000" kern="0" spc="-100" dirty="0">
              <a:solidFill>
                <a:srgbClr val="FF0000"/>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rgbClr val="FF0000"/>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rgbClr val="FF0000"/>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chemeClr val="tx1"/>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chemeClr val="tx1"/>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chemeClr val="tx1"/>
              </a:solidFill>
              <a:latin typeface="Grammarsaurus" pitchFamily="2" charset="0"/>
              <a:cs typeface="Arial" panose="020B0604020202020204" pitchFamily="34" charset="0"/>
            </a:endParaRPr>
          </a:p>
          <a:p>
            <a:pPr algn="just">
              <a:lnSpc>
                <a:spcPct val="150000"/>
              </a:lnSpc>
              <a:spcBef>
                <a:spcPct val="0"/>
              </a:spcBef>
              <a:buFontTx/>
              <a:buNone/>
              <a:defRPr/>
            </a:pPr>
            <a:endParaRPr lang="en-GB" altLang="en-US" sz="2000" kern="0" spc="-100" dirty="0">
              <a:solidFill>
                <a:schemeClr val="tx1"/>
              </a:solidFill>
              <a:latin typeface="Grammarsaurus" pitchFamily="2" charset="0"/>
              <a:cs typeface="Arial" panose="020B0604020202020204" pitchFamily="34" charset="0"/>
            </a:endParaRPr>
          </a:p>
        </p:txBody>
      </p:sp>
      <p:pic>
        <p:nvPicPr>
          <p:cNvPr id="5" name="Picture 4">
            <a:extLst>
              <a:ext uri="{FF2B5EF4-FFF2-40B4-BE49-F238E27FC236}">
                <a16:creationId xmlns:a16="http://schemas.microsoft.com/office/drawing/2014/main" id="{35A2D3F8-085D-4D9C-AA8E-B4C6BF8924E4}"/>
              </a:ext>
            </a:extLst>
          </p:cNvPr>
          <p:cNvPicPr>
            <a:picLocks noChangeAspect="1"/>
          </p:cNvPicPr>
          <p:nvPr/>
        </p:nvPicPr>
        <p:blipFill>
          <a:blip r:embed="rId2"/>
          <a:stretch>
            <a:fillRect/>
          </a:stretch>
        </p:blipFill>
        <p:spPr>
          <a:xfrm>
            <a:off x="633075" y="4394049"/>
            <a:ext cx="4108480" cy="1385993"/>
          </a:xfrm>
          <a:prstGeom prst="rect">
            <a:avLst/>
          </a:prstGeom>
        </p:spPr>
      </p:pic>
      <p:pic>
        <p:nvPicPr>
          <p:cNvPr id="6" name="Picture 5">
            <a:extLst>
              <a:ext uri="{FF2B5EF4-FFF2-40B4-BE49-F238E27FC236}">
                <a16:creationId xmlns:a16="http://schemas.microsoft.com/office/drawing/2014/main" id="{60544529-835D-4033-AFF4-A48C0377A8D8}"/>
              </a:ext>
            </a:extLst>
          </p:cNvPr>
          <p:cNvPicPr>
            <a:picLocks noChangeAspect="1"/>
          </p:cNvPicPr>
          <p:nvPr/>
        </p:nvPicPr>
        <p:blipFill>
          <a:blip r:embed="rId3"/>
          <a:stretch>
            <a:fillRect/>
          </a:stretch>
        </p:blipFill>
        <p:spPr>
          <a:xfrm>
            <a:off x="5693092" y="3551765"/>
            <a:ext cx="1924984" cy="2057372"/>
          </a:xfrm>
          <a:prstGeom prst="rect">
            <a:avLst/>
          </a:prstGeom>
        </p:spPr>
      </p:pic>
      <p:pic>
        <p:nvPicPr>
          <p:cNvPr id="3" name="Picture 2">
            <a:extLst>
              <a:ext uri="{FF2B5EF4-FFF2-40B4-BE49-F238E27FC236}">
                <a16:creationId xmlns:a16="http://schemas.microsoft.com/office/drawing/2014/main" id="{48392F08-38C3-4725-9729-6FE18ED0BC10}"/>
              </a:ext>
            </a:extLst>
          </p:cNvPr>
          <p:cNvPicPr>
            <a:picLocks noChangeAspect="1"/>
          </p:cNvPicPr>
          <p:nvPr/>
        </p:nvPicPr>
        <p:blipFill>
          <a:blip r:embed="rId4"/>
          <a:stretch>
            <a:fillRect/>
          </a:stretch>
        </p:blipFill>
        <p:spPr>
          <a:xfrm>
            <a:off x="5352586" y="1765883"/>
            <a:ext cx="2924612" cy="1282117"/>
          </a:xfrm>
          <a:prstGeom prst="rect">
            <a:avLst/>
          </a:prstGeom>
        </p:spPr>
      </p:pic>
      <p:sp>
        <p:nvSpPr>
          <p:cNvPr id="7" name="TextBox 6">
            <a:extLst>
              <a:ext uri="{FF2B5EF4-FFF2-40B4-BE49-F238E27FC236}">
                <a16:creationId xmlns:a16="http://schemas.microsoft.com/office/drawing/2014/main" id="{B3224018-5EB9-4F13-A82D-7421BEE7A7CA}"/>
              </a:ext>
            </a:extLst>
          </p:cNvPr>
          <p:cNvSpPr txBox="1"/>
          <p:nvPr/>
        </p:nvSpPr>
        <p:spPr>
          <a:xfrm>
            <a:off x="654288" y="3940881"/>
            <a:ext cx="4177990" cy="369332"/>
          </a:xfrm>
          <a:prstGeom prst="rect">
            <a:avLst/>
          </a:prstGeom>
          <a:noFill/>
        </p:spPr>
        <p:txBody>
          <a:bodyPr wrap="square" rtlCol="0">
            <a:spAutoFit/>
          </a:bodyPr>
          <a:lstStyle/>
          <a:p>
            <a:r>
              <a:rPr lang="en-GB" dirty="0"/>
              <a:t>Reception Positive Behaviour Chart</a:t>
            </a:r>
          </a:p>
        </p:txBody>
      </p:sp>
      <p:sp>
        <p:nvSpPr>
          <p:cNvPr id="8" name="Rectangle 7">
            <a:extLst>
              <a:ext uri="{FF2B5EF4-FFF2-40B4-BE49-F238E27FC236}">
                <a16:creationId xmlns:a16="http://schemas.microsoft.com/office/drawing/2014/main" id="{88D07506-350D-4A0D-A5B2-F51069A8202D}"/>
              </a:ext>
            </a:extLst>
          </p:cNvPr>
          <p:cNvSpPr/>
          <p:nvPr/>
        </p:nvSpPr>
        <p:spPr>
          <a:xfrm rot="21141938">
            <a:off x="2378927" y="4875308"/>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E785F-9989-4099-837E-13AD97538E74}"/>
              </a:ext>
            </a:extLst>
          </p:cNvPr>
          <p:cNvSpPr/>
          <p:nvPr/>
        </p:nvSpPr>
        <p:spPr>
          <a:xfrm rot="734924">
            <a:off x="2126423" y="5094491"/>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9D0D322-FB15-415B-B822-B1BF83FD561D}"/>
              </a:ext>
            </a:extLst>
          </p:cNvPr>
          <p:cNvSpPr/>
          <p:nvPr/>
        </p:nvSpPr>
        <p:spPr>
          <a:xfrm rot="734924">
            <a:off x="1594881" y="5403009"/>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CF4EF8-6CB4-4489-B80D-8679FC2F9102}"/>
              </a:ext>
            </a:extLst>
          </p:cNvPr>
          <p:cNvSpPr/>
          <p:nvPr/>
        </p:nvSpPr>
        <p:spPr>
          <a:xfrm rot="21435247">
            <a:off x="1137680" y="5569043"/>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1677472-4159-48BF-810A-3D3BEEE1F622}"/>
              </a:ext>
            </a:extLst>
          </p:cNvPr>
          <p:cNvSpPr/>
          <p:nvPr/>
        </p:nvSpPr>
        <p:spPr>
          <a:xfrm rot="21435247">
            <a:off x="1527530" y="5560089"/>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C139DE0-123A-4D4F-A42C-17FD6A90888F}"/>
              </a:ext>
            </a:extLst>
          </p:cNvPr>
          <p:cNvSpPr/>
          <p:nvPr/>
        </p:nvSpPr>
        <p:spPr>
          <a:xfrm rot="21435247">
            <a:off x="3967713" y="4891850"/>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88B2591-D3A9-4260-9133-6A6EEC4E4448}"/>
              </a:ext>
            </a:extLst>
          </p:cNvPr>
          <p:cNvSpPr/>
          <p:nvPr/>
        </p:nvSpPr>
        <p:spPr>
          <a:xfrm rot="464848">
            <a:off x="3618165" y="5101260"/>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BA5FC04-BC30-49CE-8DA2-390AC0376388}"/>
              </a:ext>
            </a:extLst>
          </p:cNvPr>
          <p:cNvSpPr/>
          <p:nvPr/>
        </p:nvSpPr>
        <p:spPr>
          <a:xfrm rot="1593553">
            <a:off x="3462146" y="5377120"/>
            <a:ext cx="304800" cy="7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0CF37CA-12C7-4955-A8BE-4EA409209ECD}"/>
              </a:ext>
            </a:extLst>
          </p:cNvPr>
          <p:cNvSpPr txBox="1"/>
          <p:nvPr/>
        </p:nvSpPr>
        <p:spPr>
          <a:xfrm>
            <a:off x="633074" y="5857834"/>
            <a:ext cx="7920077" cy="600164"/>
          </a:xfrm>
          <a:prstGeom prst="rect">
            <a:avLst/>
          </a:prstGeom>
          <a:noFill/>
        </p:spPr>
        <p:txBody>
          <a:bodyPr wrap="square" rtlCol="0">
            <a:spAutoFit/>
          </a:bodyPr>
          <a:lstStyle/>
          <a:p>
            <a:r>
              <a:rPr lang="en-GB" sz="1100" dirty="0"/>
              <a:t>Everyday, children start on the green and if we see positive behaviour they work up the chart. They move to the sun first, followed by the rainbow. When they get to the rainbow, a gem is put into the jar. When the Gem Jar is full, the children get to pick a class prize!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0"/>
          <p:cNvSpPr>
            <a:spLocks noGrp="1"/>
          </p:cNvSpPr>
          <p:nvPr>
            <p:ph type="title"/>
          </p:nvPr>
        </p:nvSpPr>
        <p:spPr>
          <a:xfrm>
            <a:off x="457200" y="479425"/>
            <a:ext cx="8220075" cy="993775"/>
          </a:xfrm>
        </p:spPr>
        <p:txBody>
          <a:bodyPr/>
          <a:lstStyle/>
          <a:p>
            <a:pPr algn="ctr" eaLnBrk="1" hangingPunct="1"/>
            <a:r>
              <a:rPr lang="en-GB" altLang="en-US" sz="4800" dirty="0">
                <a:solidFill>
                  <a:srgbClr val="00A7E6"/>
                </a:solidFill>
                <a:latin typeface="Arial" panose="020B0604020202020204" pitchFamily="34" charset="0"/>
                <a:cs typeface="Arial" panose="020B0604020202020204" pitchFamily="34" charset="0"/>
              </a:rPr>
              <a:t>Reading in school</a:t>
            </a:r>
          </a:p>
        </p:txBody>
      </p:sp>
      <p:sp>
        <p:nvSpPr>
          <p:cNvPr id="6" name="TextBox 5">
            <a:extLst>
              <a:ext uri="{FF2B5EF4-FFF2-40B4-BE49-F238E27FC236}">
                <a16:creationId xmlns:a16="http://schemas.microsoft.com/office/drawing/2014/main" id="{C0EFE997-1921-4236-AB9D-8E4F0E7EB33F}"/>
              </a:ext>
            </a:extLst>
          </p:cNvPr>
          <p:cNvSpPr txBox="1"/>
          <p:nvPr/>
        </p:nvSpPr>
        <p:spPr>
          <a:xfrm>
            <a:off x="609600" y="1579218"/>
            <a:ext cx="4903304" cy="4524315"/>
          </a:xfrm>
          <a:prstGeom prst="rect">
            <a:avLst/>
          </a:prstGeom>
          <a:noFill/>
        </p:spPr>
        <p:txBody>
          <a:bodyPr wrap="square">
            <a:spAutoFit/>
          </a:bodyPr>
          <a:lstStyle/>
          <a:p>
            <a:pPr eaLnBrk="1" hangingPunct="1">
              <a:spcBef>
                <a:spcPct val="0"/>
              </a:spcBef>
              <a:buClrTx/>
              <a:buSzTx/>
              <a:buFontTx/>
              <a:buNone/>
            </a:pPr>
            <a:r>
              <a:rPr lang="en-GB" altLang="en-US" sz="1800" dirty="0">
                <a:latin typeface="Grammarsaurus" pitchFamily="2" charset="0"/>
              </a:rPr>
              <a:t>Otherwise known as enjoying sharing story books together! </a:t>
            </a:r>
          </a:p>
          <a:p>
            <a:pPr eaLnBrk="1" hangingPunct="1">
              <a:spcBef>
                <a:spcPct val="0"/>
              </a:spcBef>
              <a:buClrTx/>
              <a:buSzTx/>
              <a:buFontTx/>
              <a:buNone/>
            </a:pPr>
            <a:endParaRPr lang="en-GB" altLang="en-US" sz="1800" dirty="0">
              <a:latin typeface="Grammarsaurus" pitchFamily="2" charset="0"/>
            </a:endParaRPr>
          </a:p>
          <a:p>
            <a:pPr eaLnBrk="1" hangingPunct="1">
              <a:spcBef>
                <a:spcPct val="0"/>
              </a:spcBef>
              <a:buClrTx/>
              <a:buSzTx/>
              <a:buFontTx/>
              <a:buNone/>
            </a:pPr>
            <a:r>
              <a:rPr lang="en-GB" altLang="en-US" sz="1800" dirty="0">
                <a:latin typeface="Grammarsaurus" pitchFamily="2" charset="0"/>
              </a:rPr>
              <a:t>Minimum of 3 times per week.</a:t>
            </a:r>
          </a:p>
          <a:p>
            <a:pPr eaLnBrk="1" hangingPunct="1">
              <a:spcBef>
                <a:spcPct val="0"/>
              </a:spcBef>
              <a:buClrTx/>
              <a:buSzTx/>
              <a:buFontTx/>
              <a:buNone/>
            </a:pPr>
            <a:endParaRPr lang="en-GB" altLang="en-US" sz="1800" dirty="0">
              <a:latin typeface="Grammarsaurus" pitchFamily="2" charset="0"/>
            </a:endParaRPr>
          </a:p>
          <a:p>
            <a:pPr eaLnBrk="1" hangingPunct="1">
              <a:spcBef>
                <a:spcPct val="0"/>
              </a:spcBef>
              <a:buClrTx/>
              <a:buSzTx/>
              <a:buFontTx/>
              <a:buNone/>
            </a:pPr>
            <a:r>
              <a:rPr lang="en-GB" altLang="en-US" sz="1800" dirty="0">
                <a:latin typeface="Grammarsaurus" pitchFamily="2" charset="0"/>
              </a:rPr>
              <a:t>Talk about stories – where they take place, the characters. Instead of reading, let your child help to retell a well known story.</a:t>
            </a:r>
          </a:p>
          <a:p>
            <a:pPr eaLnBrk="1" hangingPunct="1">
              <a:spcBef>
                <a:spcPct val="0"/>
              </a:spcBef>
              <a:buClrTx/>
              <a:buSzTx/>
              <a:buFontTx/>
              <a:buNone/>
            </a:pPr>
            <a:endParaRPr lang="en-GB" altLang="en-US" sz="1800" dirty="0">
              <a:latin typeface="Grammarsaurus" pitchFamily="2" charset="0"/>
            </a:endParaRPr>
          </a:p>
          <a:p>
            <a:pPr eaLnBrk="1" hangingPunct="1">
              <a:spcBef>
                <a:spcPct val="0"/>
              </a:spcBef>
              <a:buClrTx/>
              <a:buSzTx/>
              <a:buFontTx/>
              <a:buNone/>
            </a:pPr>
            <a:r>
              <a:rPr lang="en-GB" altLang="en-US" sz="1800" dirty="0">
                <a:latin typeface="Grammarsaurus" pitchFamily="2" charset="0"/>
              </a:rPr>
              <a:t>Write title in reading record book</a:t>
            </a:r>
            <a:r>
              <a:rPr lang="en-GB" altLang="en-US" dirty="0">
                <a:latin typeface="Grammarsaurus" pitchFamily="2" charset="0"/>
              </a:rPr>
              <a:t> with the d</a:t>
            </a:r>
            <a:r>
              <a:rPr lang="en-GB" altLang="en-US" sz="1800" dirty="0">
                <a:latin typeface="Grammarsaurus" pitchFamily="2" charset="0"/>
              </a:rPr>
              <a:t>ate and sign.</a:t>
            </a:r>
          </a:p>
          <a:p>
            <a:pPr eaLnBrk="1" hangingPunct="1">
              <a:spcBef>
                <a:spcPct val="0"/>
              </a:spcBef>
              <a:buClrTx/>
              <a:buSzTx/>
              <a:buFontTx/>
              <a:buNone/>
            </a:pPr>
            <a:endParaRPr lang="en-GB" altLang="en-US" sz="1800" dirty="0">
              <a:latin typeface="Grammarsaurus" pitchFamily="2" charset="0"/>
            </a:endParaRPr>
          </a:p>
          <a:p>
            <a:pPr eaLnBrk="1" hangingPunct="1">
              <a:spcBef>
                <a:spcPct val="0"/>
              </a:spcBef>
              <a:buClrTx/>
              <a:buSzTx/>
              <a:buFontTx/>
              <a:buNone/>
            </a:pPr>
            <a:r>
              <a:rPr lang="en-GB" altLang="en-US" b="1" dirty="0">
                <a:latin typeface="Grammarsaurus" pitchFamily="2" charset="0"/>
              </a:rPr>
              <a:t>Reading Rewards</a:t>
            </a:r>
          </a:p>
          <a:p>
            <a:pPr eaLnBrk="1" hangingPunct="1">
              <a:spcBef>
                <a:spcPct val="0"/>
              </a:spcBef>
              <a:buClrTx/>
              <a:buSzTx/>
              <a:buFontTx/>
              <a:buNone/>
            </a:pPr>
            <a:r>
              <a:rPr lang="en-GB" altLang="en-US" sz="1800" dirty="0">
                <a:latin typeface="Grammarsaurus" pitchFamily="2" charset="0"/>
              </a:rPr>
              <a:t>Rainbow Reading Challenge – Dojo points, certificates, new book as prize when reach the rainbow.</a:t>
            </a:r>
          </a:p>
        </p:txBody>
      </p:sp>
      <p:pic>
        <p:nvPicPr>
          <p:cNvPr id="7" name="Picture 4">
            <a:extLst>
              <a:ext uri="{FF2B5EF4-FFF2-40B4-BE49-F238E27FC236}">
                <a16:creationId xmlns:a16="http://schemas.microsoft.com/office/drawing/2014/main" id="{659437C5-B59E-4C66-9409-7DE9CE63EB6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2904" y="2268193"/>
            <a:ext cx="3094732" cy="206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39E4674-0124-47D6-958E-E2C884C016B4}"/>
              </a:ext>
            </a:extLst>
          </p:cNvPr>
          <p:cNvSpPr txBox="1"/>
          <p:nvPr/>
        </p:nvSpPr>
        <p:spPr>
          <a:xfrm>
            <a:off x="5221944" y="4797187"/>
            <a:ext cx="3455331" cy="1569660"/>
          </a:xfrm>
          <a:prstGeom prst="rect">
            <a:avLst/>
          </a:prstGeom>
          <a:noFill/>
        </p:spPr>
        <p:txBody>
          <a:bodyPr wrap="square" rtlCol="0">
            <a:spAutoFit/>
          </a:bodyPr>
          <a:lstStyle/>
          <a:p>
            <a:pPr algn="ctr"/>
            <a:r>
              <a:rPr lang="en-GB" sz="2400" b="1" dirty="0"/>
              <a:t>Books will be changed every Monday for Quartz and Tuesday for Amethyst. </a:t>
            </a:r>
            <a:endParaRPr lang="en-GB"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0"/>
          <p:cNvSpPr>
            <a:spLocks noGrp="1"/>
          </p:cNvSpPr>
          <p:nvPr>
            <p:ph type="title"/>
          </p:nvPr>
        </p:nvSpPr>
        <p:spPr>
          <a:xfrm>
            <a:off x="457200" y="479425"/>
            <a:ext cx="8220075" cy="993775"/>
          </a:xfrm>
        </p:spPr>
        <p:txBody>
          <a:bodyPr/>
          <a:lstStyle/>
          <a:p>
            <a:pPr algn="ctr" eaLnBrk="1" hangingPunct="1"/>
            <a:r>
              <a:rPr lang="en-GB" altLang="en-US" sz="4800" dirty="0" err="1">
                <a:solidFill>
                  <a:srgbClr val="00A7E6"/>
                </a:solidFill>
                <a:latin typeface="Arial" panose="020B0604020202020204" pitchFamily="34" charset="0"/>
                <a:cs typeface="Arial" panose="020B0604020202020204" pitchFamily="34" charset="0"/>
              </a:rPr>
              <a:t>RWInc</a:t>
            </a:r>
            <a:endParaRPr lang="en-GB" altLang="en-US" sz="4800" dirty="0">
              <a:solidFill>
                <a:srgbClr val="00A7E6"/>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AC37200-553B-41C2-A33A-9B4C3C4D7D47}"/>
              </a:ext>
            </a:extLst>
          </p:cNvPr>
          <p:cNvPicPr>
            <a:picLocks noChangeAspect="1"/>
          </p:cNvPicPr>
          <p:nvPr/>
        </p:nvPicPr>
        <p:blipFill>
          <a:blip r:embed="rId2"/>
          <a:stretch>
            <a:fillRect/>
          </a:stretch>
        </p:blipFill>
        <p:spPr>
          <a:xfrm>
            <a:off x="1306004" y="934348"/>
            <a:ext cx="797299" cy="1115796"/>
          </a:xfrm>
          <a:prstGeom prst="rect">
            <a:avLst/>
          </a:prstGeom>
        </p:spPr>
      </p:pic>
      <p:pic>
        <p:nvPicPr>
          <p:cNvPr id="4" name="Picture 3">
            <a:extLst>
              <a:ext uri="{FF2B5EF4-FFF2-40B4-BE49-F238E27FC236}">
                <a16:creationId xmlns:a16="http://schemas.microsoft.com/office/drawing/2014/main" id="{9EB21AD4-8A8F-4C2F-88C2-A6D229FC7B81}"/>
              </a:ext>
            </a:extLst>
          </p:cNvPr>
          <p:cNvPicPr>
            <a:picLocks noChangeAspect="1"/>
          </p:cNvPicPr>
          <p:nvPr/>
        </p:nvPicPr>
        <p:blipFill>
          <a:blip r:embed="rId3"/>
          <a:stretch>
            <a:fillRect/>
          </a:stretch>
        </p:blipFill>
        <p:spPr>
          <a:xfrm flipH="1">
            <a:off x="5706604" y="680962"/>
            <a:ext cx="2693643" cy="1259223"/>
          </a:xfrm>
          <a:prstGeom prst="rect">
            <a:avLst/>
          </a:prstGeom>
        </p:spPr>
      </p:pic>
      <p:pic>
        <p:nvPicPr>
          <p:cNvPr id="5" name="Picture 4">
            <a:extLst>
              <a:ext uri="{FF2B5EF4-FFF2-40B4-BE49-F238E27FC236}">
                <a16:creationId xmlns:a16="http://schemas.microsoft.com/office/drawing/2014/main" id="{39CC86D6-8C1D-4DAB-8CC8-333AE537B6A4}"/>
              </a:ext>
            </a:extLst>
          </p:cNvPr>
          <p:cNvPicPr>
            <a:picLocks noChangeAspect="1"/>
          </p:cNvPicPr>
          <p:nvPr/>
        </p:nvPicPr>
        <p:blipFill>
          <a:blip r:embed="rId4"/>
          <a:stretch>
            <a:fillRect/>
          </a:stretch>
        </p:blipFill>
        <p:spPr>
          <a:xfrm>
            <a:off x="2212450" y="748384"/>
            <a:ext cx="1110949" cy="455856"/>
          </a:xfrm>
          <a:prstGeom prst="rect">
            <a:avLst/>
          </a:prstGeom>
        </p:spPr>
      </p:pic>
      <p:sp>
        <p:nvSpPr>
          <p:cNvPr id="10" name="TextBox 9">
            <a:extLst>
              <a:ext uri="{FF2B5EF4-FFF2-40B4-BE49-F238E27FC236}">
                <a16:creationId xmlns:a16="http://schemas.microsoft.com/office/drawing/2014/main" id="{E0B3BDE1-4076-4B0D-9446-B828E32484E2}"/>
              </a:ext>
            </a:extLst>
          </p:cNvPr>
          <p:cNvSpPr txBox="1"/>
          <p:nvPr/>
        </p:nvSpPr>
        <p:spPr>
          <a:xfrm>
            <a:off x="969331" y="1940185"/>
            <a:ext cx="6942951" cy="4247317"/>
          </a:xfrm>
          <a:prstGeom prst="rect">
            <a:avLst/>
          </a:prstGeom>
          <a:noFill/>
        </p:spPr>
        <p:txBody>
          <a:bodyPr wrap="square">
            <a:spAutoFit/>
          </a:bodyPr>
          <a:lstStyle/>
          <a:p>
            <a:pPr algn="ctr"/>
            <a:r>
              <a:rPr lang="en-GB" dirty="0"/>
              <a:t> What is Read Write Inc.?</a:t>
            </a:r>
          </a:p>
          <a:p>
            <a:pPr algn="ctr"/>
            <a:r>
              <a:rPr lang="en-GB" dirty="0"/>
              <a:t>Read Write Inc. is a phonics programme that teaches children how to read and write words by learning the </a:t>
            </a:r>
            <a:r>
              <a:rPr lang="en-GB" b="1" dirty="0"/>
              <a:t>sounds that letters make. </a:t>
            </a:r>
          </a:p>
          <a:p>
            <a:endParaRPr lang="en-GB" dirty="0"/>
          </a:p>
          <a:p>
            <a:r>
              <a:rPr lang="en-GB" dirty="0"/>
              <a:t>The Scheme teaches children to:</a:t>
            </a:r>
          </a:p>
          <a:p>
            <a:pPr marL="285750" indent="-285750">
              <a:buFont typeface="Arial" panose="020B0604020202020204" pitchFamily="34" charset="0"/>
              <a:buChar char="•"/>
            </a:pPr>
            <a:r>
              <a:rPr lang="en-GB" dirty="0"/>
              <a:t>Recognise the sounds represented by letters and groups of letters. </a:t>
            </a:r>
          </a:p>
          <a:p>
            <a:pPr marL="285750" indent="-285750">
              <a:buFont typeface="Arial" panose="020B0604020202020204" pitchFamily="34" charset="0"/>
              <a:buChar char="•"/>
            </a:pPr>
            <a:r>
              <a:rPr lang="en-GB" dirty="0"/>
              <a:t>Say the sounds clearly. </a:t>
            </a:r>
          </a:p>
          <a:p>
            <a:pPr marL="285750" indent="-285750">
              <a:buFont typeface="Arial" panose="020B0604020202020204" pitchFamily="34" charset="0"/>
              <a:buChar char="•"/>
            </a:pPr>
            <a:r>
              <a:rPr lang="en-GB" dirty="0"/>
              <a:t>Blend sounds together to read words.</a:t>
            </a:r>
          </a:p>
          <a:p>
            <a:pPr marL="285750" indent="-285750">
              <a:buFont typeface="Arial" panose="020B0604020202020204" pitchFamily="34" charset="0"/>
              <a:buChar char="•"/>
            </a:pPr>
            <a:r>
              <a:rPr lang="en-GB" dirty="0"/>
              <a:t>Segment words into sounds to help spell them.</a:t>
            </a:r>
          </a:p>
          <a:p>
            <a:pPr marL="285750" indent="-285750">
              <a:buFont typeface="Arial" panose="020B0604020202020204" pitchFamily="34" charset="0"/>
              <a:buChar char="•"/>
            </a:pPr>
            <a:r>
              <a:rPr lang="en-GB" dirty="0"/>
              <a:t>Read simple words and sentences.</a:t>
            </a:r>
          </a:p>
          <a:p>
            <a:pPr marL="285750" indent="-285750">
              <a:buFont typeface="Arial" panose="020B0604020202020204" pitchFamily="34" charset="0"/>
              <a:buChar char="•"/>
            </a:pPr>
            <a:r>
              <a:rPr lang="en-GB" dirty="0"/>
              <a:t>Build confidence and develop a love of reading.</a:t>
            </a:r>
          </a:p>
          <a:p>
            <a:pPr marL="285750" indent="-285750">
              <a:buFont typeface="Arial" panose="020B0604020202020204" pitchFamily="34" charset="0"/>
              <a:buChar char="•"/>
            </a:pPr>
            <a:r>
              <a:rPr lang="en-GB" dirty="0"/>
              <a:t>For example, when a child sees the word cat, they learn to </a:t>
            </a:r>
            <a:r>
              <a:rPr lang="en-GB" dirty="0" err="1"/>
              <a:t>say:c</a:t>
            </a:r>
            <a:r>
              <a:rPr lang="en-GB" dirty="0"/>
              <a:t> – a – t → cat</a:t>
            </a:r>
          </a:p>
        </p:txBody>
      </p:sp>
    </p:spTree>
    <p:extLst>
      <p:ext uri="{BB962C8B-B14F-4D97-AF65-F5344CB8AC3E}">
        <p14:creationId xmlns:p14="http://schemas.microsoft.com/office/powerpoint/2010/main" val="405105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0"/>
          <p:cNvSpPr>
            <a:spLocks noGrp="1"/>
          </p:cNvSpPr>
          <p:nvPr>
            <p:ph type="title"/>
          </p:nvPr>
        </p:nvSpPr>
        <p:spPr>
          <a:xfrm>
            <a:off x="457200" y="479425"/>
            <a:ext cx="8220075" cy="993775"/>
          </a:xfrm>
        </p:spPr>
        <p:txBody>
          <a:bodyPr/>
          <a:lstStyle/>
          <a:p>
            <a:pPr algn="ctr" eaLnBrk="1" hangingPunct="1"/>
            <a:r>
              <a:rPr lang="en-GB" altLang="en-US" sz="4800" dirty="0" err="1">
                <a:solidFill>
                  <a:srgbClr val="00A7E6"/>
                </a:solidFill>
                <a:latin typeface="Arial" panose="020B0604020202020204" pitchFamily="34" charset="0"/>
                <a:cs typeface="Arial" panose="020B0604020202020204" pitchFamily="34" charset="0"/>
              </a:rPr>
              <a:t>RWInc</a:t>
            </a:r>
            <a:endParaRPr lang="en-GB" altLang="en-US" sz="4800" dirty="0">
              <a:solidFill>
                <a:srgbClr val="00A7E6"/>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AC37200-553B-41C2-A33A-9B4C3C4D7D47}"/>
              </a:ext>
            </a:extLst>
          </p:cNvPr>
          <p:cNvPicPr>
            <a:picLocks noChangeAspect="1"/>
          </p:cNvPicPr>
          <p:nvPr/>
        </p:nvPicPr>
        <p:blipFill>
          <a:blip r:embed="rId2"/>
          <a:stretch>
            <a:fillRect/>
          </a:stretch>
        </p:blipFill>
        <p:spPr>
          <a:xfrm>
            <a:off x="1306004" y="934348"/>
            <a:ext cx="797299" cy="1115796"/>
          </a:xfrm>
          <a:prstGeom prst="rect">
            <a:avLst/>
          </a:prstGeom>
        </p:spPr>
      </p:pic>
      <p:pic>
        <p:nvPicPr>
          <p:cNvPr id="4" name="Picture 3">
            <a:extLst>
              <a:ext uri="{FF2B5EF4-FFF2-40B4-BE49-F238E27FC236}">
                <a16:creationId xmlns:a16="http://schemas.microsoft.com/office/drawing/2014/main" id="{9EB21AD4-8A8F-4C2F-88C2-A6D229FC7B81}"/>
              </a:ext>
            </a:extLst>
          </p:cNvPr>
          <p:cNvPicPr>
            <a:picLocks noChangeAspect="1"/>
          </p:cNvPicPr>
          <p:nvPr/>
        </p:nvPicPr>
        <p:blipFill>
          <a:blip r:embed="rId3"/>
          <a:stretch>
            <a:fillRect/>
          </a:stretch>
        </p:blipFill>
        <p:spPr>
          <a:xfrm flipH="1">
            <a:off x="5706604" y="680962"/>
            <a:ext cx="2693643" cy="1259223"/>
          </a:xfrm>
          <a:prstGeom prst="rect">
            <a:avLst/>
          </a:prstGeom>
        </p:spPr>
      </p:pic>
      <p:pic>
        <p:nvPicPr>
          <p:cNvPr id="5" name="Picture 4">
            <a:extLst>
              <a:ext uri="{FF2B5EF4-FFF2-40B4-BE49-F238E27FC236}">
                <a16:creationId xmlns:a16="http://schemas.microsoft.com/office/drawing/2014/main" id="{39CC86D6-8C1D-4DAB-8CC8-333AE537B6A4}"/>
              </a:ext>
            </a:extLst>
          </p:cNvPr>
          <p:cNvPicPr>
            <a:picLocks noChangeAspect="1"/>
          </p:cNvPicPr>
          <p:nvPr/>
        </p:nvPicPr>
        <p:blipFill>
          <a:blip r:embed="rId4"/>
          <a:stretch>
            <a:fillRect/>
          </a:stretch>
        </p:blipFill>
        <p:spPr>
          <a:xfrm>
            <a:off x="2212450" y="748384"/>
            <a:ext cx="1110949" cy="455856"/>
          </a:xfrm>
          <a:prstGeom prst="rect">
            <a:avLst/>
          </a:prstGeom>
        </p:spPr>
      </p:pic>
      <p:sp>
        <p:nvSpPr>
          <p:cNvPr id="10" name="TextBox 9">
            <a:extLst>
              <a:ext uri="{FF2B5EF4-FFF2-40B4-BE49-F238E27FC236}">
                <a16:creationId xmlns:a16="http://schemas.microsoft.com/office/drawing/2014/main" id="{E0B3BDE1-4076-4B0D-9446-B828E32484E2}"/>
              </a:ext>
            </a:extLst>
          </p:cNvPr>
          <p:cNvSpPr txBox="1"/>
          <p:nvPr/>
        </p:nvSpPr>
        <p:spPr>
          <a:xfrm>
            <a:off x="1006501" y="2050144"/>
            <a:ext cx="6942951" cy="4524315"/>
          </a:xfrm>
          <a:prstGeom prst="rect">
            <a:avLst/>
          </a:prstGeom>
          <a:noFill/>
        </p:spPr>
        <p:txBody>
          <a:bodyPr wrap="square">
            <a:spAutoFit/>
          </a:bodyPr>
          <a:lstStyle/>
          <a:p>
            <a:pPr algn="ctr"/>
            <a:r>
              <a:rPr lang="en-GB" b="1" dirty="0"/>
              <a:t>What will my child learn first?</a:t>
            </a:r>
          </a:p>
          <a:p>
            <a:pPr algn="ctr"/>
            <a:endParaRPr lang="en-GB" b="1" dirty="0"/>
          </a:p>
          <a:p>
            <a:r>
              <a:rPr lang="en-GB" dirty="0"/>
              <a:t>When children begin RWI, they will start by learning the initial sounds and how to recognise and write them.</a:t>
            </a:r>
          </a:p>
          <a:p>
            <a:r>
              <a:rPr lang="en-GB" dirty="0"/>
              <a:t>You may hear your child talking about </a:t>
            </a:r>
            <a:r>
              <a:rPr lang="en-GB" b="1" dirty="0"/>
              <a:t>"Set 1 sounds"</a:t>
            </a:r>
            <a:r>
              <a:rPr lang="en-GB" dirty="0"/>
              <a:t>. These are the first sounds children learn, such as:</a:t>
            </a:r>
          </a:p>
          <a:p>
            <a:r>
              <a:rPr lang="en-GB" b="1" dirty="0"/>
              <a:t>m, a, s, d, t, </a:t>
            </a:r>
            <a:r>
              <a:rPr lang="en-GB" b="1" dirty="0" err="1"/>
              <a:t>i</a:t>
            </a:r>
            <a:r>
              <a:rPr lang="en-GB" b="1" dirty="0"/>
              <a:t>, n, p, g, o, c, k</a:t>
            </a:r>
            <a:endParaRPr lang="en-GB" dirty="0"/>
          </a:p>
          <a:p>
            <a:endParaRPr lang="en-GB" dirty="0"/>
          </a:p>
          <a:p>
            <a:r>
              <a:rPr lang="en-GB" dirty="0"/>
              <a:t>They will gradually learn more sounds and begin putting them together to read words.</a:t>
            </a:r>
          </a:p>
          <a:p>
            <a:r>
              <a:rPr lang="en-GB" dirty="0"/>
              <a:t>Children will also learn </a:t>
            </a:r>
            <a:r>
              <a:rPr lang="en-GB" b="1" dirty="0"/>
              <a:t>"special friends"</a:t>
            </a:r>
            <a:r>
              <a:rPr lang="en-GB" dirty="0"/>
              <a:t> – two or more letters that work together to make one sound, for example:</a:t>
            </a:r>
          </a:p>
          <a:p>
            <a:r>
              <a:rPr lang="en-GB" b="1" dirty="0" err="1"/>
              <a:t>sh</a:t>
            </a:r>
            <a:r>
              <a:rPr lang="en-GB" b="1" dirty="0"/>
              <a:t>, </a:t>
            </a:r>
            <a:r>
              <a:rPr lang="en-GB" b="1" dirty="0" err="1"/>
              <a:t>ch</a:t>
            </a:r>
            <a:r>
              <a:rPr lang="en-GB" b="1" dirty="0"/>
              <a:t>, </a:t>
            </a:r>
            <a:r>
              <a:rPr lang="en-GB" b="1" dirty="0" err="1"/>
              <a:t>th</a:t>
            </a:r>
            <a:r>
              <a:rPr lang="en-GB" b="1" dirty="0"/>
              <a:t>, ng</a:t>
            </a:r>
            <a:endParaRPr lang="en-GB" dirty="0"/>
          </a:p>
          <a:p>
            <a:r>
              <a:rPr lang="en-GB" dirty="0"/>
              <a:t>As they become more confident, they will learn further sounds and begin reading increasingly complex words.</a:t>
            </a:r>
          </a:p>
          <a:p>
            <a:pPr algn="ctr"/>
            <a:endParaRPr lang="en-GB" dirty="0"/>
          </a:p>
        </p:txBody>
      </p:sp>
    </p:spTree>
    <p:extLst>
      <p:ext uri="{BB962C8B-B14F-4D97-AF65-F5344CB8AC3E}">
        <p14:creationId xmlns:p14="http://schemas.microsoft.com/office/powerpoint/2010/main" val="27307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0"/>
          <p:cNvSpPr>
            <a:spLocks noGrp="1"/>
          </p:cNvSpPr>
          <p:nvPr>
            <p:ph type="title"/>
          </p:nvPr>
        </p:nvSpPr>
        <p:spPr>
          <a:xfrm>
            <a:off x="457200" y="479425"/>
            <a:ext cx="8220075" cy="993775"/>
          </a:xfrm>
        </p:spPr>
        <p:txBody>
          <a:bodyPr/>
          <a:lstStyle/>
          <a:p>
            <a:pPr algn="ctr" eaLnBrk="1" hangingPunct="1"/>
            <a:r>
              <a:rPr lang="en-GB" altLang="en-US" sz="4800" dirty="0" err="1">
                <a:solidFill>
                  <a:srgbClr val="00A7E6"/>
                </a:solidFill>
                <a:latin typeface="Arial" panose="020B0604020202020204" pitchFamily="34" charset="0"/>
                <a:cs typeface="Arial" panose="020B0604020202020204" pitchFamily="34" charset="0"/>
              </a:rPr>
              <a:t>RWInc</a:t>
            </a:r>
            <a:endParaRPr lang="en-GB" altLang="en-US" sz="4800" dirty="0">
              <a:solidFill>
                <a:srgbClr val="00A7E6"/>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AC37200-553B-41C2-A33A-9B4C3C4D7D47}"/>
              </a:ext>
            </a:extLst>
          </p:cNvPr>
          <p:cNvPicPr>
            <a:picLocks noChangeAspect="1"/>
          </p:cNvPicPr>
          <p:nvPr/>
        </p:nvPicPr>
        <p:blipFill>
          <a:blip r:embed="rId2"/>
          <a:stretch>
            <a:fillRect/>
          </a:stretch>
        </p:blipFill>
        <p:spPr>
          <a:xfrm>
            <a:off x="1306004" y="934348"/>
            <a:ext cx="797299" cy="1115796"/>
          </a:xfrm>
          <a:prstGeom prst="rect">
            <a:avLst/>
          </a:prstGeom>
        </p:spPr>
      </p:pic>
      <p:pic>
        <p:nvPicPr>
          <p:cNvPr id="4" name="Picture 3">
            <a:extLst>
              <a:ext uri="{FF2B5EF4-FFF2-40B4-BE49-F238E27FC236}">
                <a16:creationId xmlns:a16="http://schemas.microsoft.com/office/drawing/2014/main" id="{9EB21AD4-8A8F-4C2F-88C2-A6D229FC7B81}"/>
              </a:ext>
            </a:extLst>
          </p:cNvPr>
          <p:cNvPicPr>
            <a:picLocks noChangeAspect="1"/>
          </p:cNvPicPr>
          <p:nvPr/>
        </p:nvPicPr>
        <p:blipFill>
          <a:blip r:embed="rId3"/>
          <a:stretch>
            <a:fillRect/>
          </a:stretch>
        </p:blipFill>
        <p:spPr>
          <a:xfrm flipH="1">
            <a:off x="5706604" y="680962"/>
            <a:ext cx="2693643" cy="1259223"/>
          </a:xfrm>
          <a:prstGeom prst="rect">
            <a:avLst/>
          </a:prstGeom>
        </p:spPr>
      </p:pic>
      <p:pic>
        <p:nvPicPr>
          <p:cNvPr id="5" name="Picture 4">
            <a:extLst>
              <a:ext uri="{FF2B5EF4-FFF2-40B4-BE49-F238E27FC236}">
                <a16:creationId xmlns:a16="http://schemas.microsoft.com/office/drawing/2014/main" id="{39CC86D6-8C1D-4DAB-8CC8-333AE537B6A4}"/>
              </a:ext>
            </a:extLst>
          </p:cNvPr>
          <p:cNvPicPr>
            <a:picLocks noChangeAspect="1"/>
          </p:cNvPicPr>
          <p:nvPr/>
        </p:nvPicPr>
        <p:blipFill>
          <a:blip r:embed="rId4"/>
          <a:stretch>
            <a:fillRect/>
          </a:stretch>
        </p:blipFill>
        <p:spPr>
          <a:xfrm>
            <a:off x="2212450" y="748384"/>
            <a:ext cx="1110949" cy="455856"/>
          </a:xfrm>
          <a:prstGeom prst="rect">
            <a:avLst/>
          </a:prstGeom>
        </p:spPr>
      </p:pic>
      <p:sp>
        <p:nvSpPr>
          <p:cNvPr id="10" name="TextBox 9">
            <a:extLst>
              <a:ext uri="{FF2B5EF4-FFF2-40B4-BE49-F238E27FC236}">
                <a16:creationId xmlns:a16="http://schemas.microsoft.com/office/drawing/2014/main" id="{E0B3BDE1-4076-4B0D-9446-B828E32484E2}"/>
              </a:ext>
            </a:extLst>
          </p:cNvPr>
          <p:cNvSpPr txBox="1"/>
          <p:nvPr/>
        </p:nvSpPr>
        <p:spPr>
          <a:xfrm>
            <a:off x="770467" y="2434441"/>
            <a:ext cx="7205134" cy="3693319"/>
          </a:xfrm>
          <a:prstGeom prst="rect">
            <a:avLst/>
          </a:prstGeom>
          <a:noFill/>
        </p:spPr>
        <p:txBody>
          <a:bodyPr wrap="square">
            <a:spAutoFit/>
          </a:bodyPr>
          <a:lstStyle/>
          <a:p>
            <a:r>
              <a:rPr lang="en-GB" dirty="0"/>
              <a:t>At the beginning of phonics, we focus on the </a:t>
            </a:r>
            <a:r>
              <a:rPr lang="en-GB" b="1" dirty="0"/>
              <a:t>sound</a:t>
            </a:r>
            <a:r>
              <a:rPr lang="en-GB" dirty="0"/>
              <a:t> a letter makes rather than its letter name.</a:t>
            </a:r>
          </a:p>
          <a:p>
            <a:r>
              <a:rPr lang="en-GB" dirty="0"/>
              <a:t>For example:</a:t>
            </a:r>
          </a:p>
          <a:p>
            <a:r>
              <a:rPr lang="en-GB" b="1" dirty="0"/>
              <a:t>m = "</a:t>
            </a:r>
            <a:r>
              <a:rPr lang="en-GB" b="1" dirty="0" err="1"/>
              <a:t>mmmm</a:t>
            </a:r>
            <a:r>
              <a:rPr lang="en-GB" b="1" dirty="0"/>
              <a:t>"</a:t>
            </a:r>
            <a:br>
              <a:rPr lang="en-GB" dirty="0"/>
            </a:br>
            <a:r>
              <a:rPr lang="en-GB" b="1" dirty="0"/>
              <a:t>s = "</a:t>
            </a:r>
            <a:r>
              <a:rPr lang="en-GB" b="1" dirty="0" err="1"/>
              <a:t>ssss</a:t>
            </a:r>
            <a:r>
              <a:rPr lang="en-GB" b="1" dirty="0"/>
              <a:t>"</a:t>
            </a:r>
            <a:br>
              <a:rPr lang="en-GB" dirty="0"/>
            </a:br>
            <a:r>
              <a:rPr lang="en-GB" b="1" dirty="0"/>
              <a:t>f = "</a:t>
            </a:r>
            <a:r>
              <a:rPr lang="en-GB" b="1" dirty="0" err="1"/>
              <a:t>ffff</a:t>
            </a:r>
            <a:r>
              <a:rPr lang="en-GB" b="1" dirty="0"/>
              <a:t>"</a:t>
            </a:r>
            <a:endParaRPr lang="en-GB" dirty="0"/>
          </a:p>
          <a:p>
            <a:r>
              <a:rPr lang="en-GB" dirty="0"/>
              <a:t>This helps children when they begin blending sounds together to read words.</a:t>
            </a:r>
          </a:p>
          <a:p>
            <a:endParaRPr lang="en-GB" dirty="0"/>
          </a:p>
          <a:p>
            <a:r>
              <a:rPr lang="en-GB" dirty="0"/>
              <a:t>Try to avoid adding an </a:t>
            </a:r>
            <a:r>
              <a:rPr lang="en-GB" b="1" dirty="0"/>
              <a:t>"uh"</a:t>
            </a:r>
            <a:r>
              <a:rPr lang="en-GB" dirty="0"/>
              <a:t> sound to letters. For example, say </a:t>
            </a:r>
            <a:r>
              <a:rPr lang="en-GB" b="1" dirty="0"/>
              <a:t>"</a:t>
            </a:r>
            <a:r>
              <a:rPr lang="en-GB" b="1" dirty="0" err="1"/>
              <a:t>mmmm</a:t>
            </a:r>
            <a:r>
              <a:rPr lang="en-GB" b="1" dirty="0"/>
              <a:t>"</a:t>
            </a:r>
            <a:r>
              <a:rPr lang="en-GB" dirty="0"/>
              <a:t> rather than </a:t>
            </a:r>
            <a:r>
              <a:rPr lang="en-GB" b="1" dirty="0"/>
              <a:t>"</a:t>
            </a:r>
            <a:r>
              <a:rPr lang="en-GB" b="1" dirty="0" err="1"/>
              <a:t>muh</a:t>
            </a:r>
            <a:r>
              <a:rPr lang="en-GB" b="1" dirty="0"/>
              <a:t>"</a:t>
            </a:r>
            <a:r>
              <a:rPr lang="en-GB" dirty="0"/>
              <a:t>. This makes blending much easier.</a:t>
            </a:r>
          </a:p>
          <a:p>
            <a:endParaRPr lang="en-GB" b="1" dirty="0"/>
          </a:p>
          <a:p>
            <a:pPr algn="ctr"/>
            <a:endParaRPr lang="en-GB" dirty="0"/>
          </a:p>
        </p:txBody>
      </p:sp>
    </p:spTree>
    <p:extLst>
      <p:ext uri="{BB962C8B-B14F-4D97-AF65-F5344CB8AC3E}">
        <p14:creationId xmlns:p14="http://schemas.microsoft.com/office/powerpoint/2010/main" val="116617717"/>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C2D07FF1-3EB1-4D9E-84F9-D2450425A22C}" vid="{819F8316-0E89-457C-B2A7-A168B6D0B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5397</TotalTime>
  <Words>1419</Words>
  <Application>Microsoft Office PowerPoint</Application>
  <PresentationFormat>On-screen Show (4:3)</PresentationFormat>
  <Paragraphs>173</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Comic Sans MS</vt:lpstr>
      <vt:lpstr>Grammarsaurus</vt:lpstr>
      <vt:lpstr>Twinkl SemiBold</vt:lpstr>
      <vt:lpstr>Calibri</vt:lpstr>
      <vt:lpstr>Twinkl</vt:lpstr>
      <vt:lpstr>Arial</vt:lpstr>
      <vt:lpstr>Kinetic Letters</vt:lpstr>
      <vt:lpstr>Office Theme</vt:lpstr>
      <vt:lpstr>PowerPoint Presentation</vt:lpstr>
      <vt:lpstr>PowerPoint Presentation</vt:lpstr>
      <vt:lpstr>Reception Weekly Overview</vt:lpstr>
      <vt:lpstr>PowerPoint Presentation</vt:lpstr>
      <vt:lpstr>Positive Behaviour Policy and Rewards </vt:lpstr>
      <vt:lpstr>Reading in school</vt:lpstr>
      <vt:lpstr>RWInc</vt:lpstr>
      <vt:lpstr>RWInc</vt:lpstr>
      <vt:lpstr>RWInc</vt:lpstr>
      <vt:lpstr>RWInc</vt:lpstr>
      <vt:lpstr>Maths in school</vt:lpstr>
      <vt:lpstr>Home Learning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Thomas Becker</dc:creator>
  <cp:lastModifiedBy>Grace Shearn</cp:lastModifiedBy>
  <cp:revision>162</cp:revision>
  <cp:lastPrinted>2017-09-11T15:33:36Z</cp:lastPrinted>
  <dcterms:created xsi:type="dcterms:W3CDTF">2017-06-20T12:44:05Z</dcterms:created>
  <dcterms:modified xsi:type="dcterms:W3CDTF">2026-09-09T15:14:05Z</dcterms:modified>
</cp:coreProperties>
</file>